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4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  <p:sldMasterId id="2147483689" r:id="rId2"/>
    <p:sldMasterId id="2147483693" r:id="rId3"/>
    <p:sldMasterId id="2147483695" r:id="rId4"/>
    <p:sldMasterId id="2147483715" r:id="rId5"/>
  </p:sldMasterIdLst>
  <p:notesMasterIdLst>
    <p:notesMasterId r:id="rId18"/>
  </p:notesMasterIdLst>
  <p:handoutMasterIdLst>
    <p:handoutMasterId r:id="rId19"/>
  </p:handoutMasterIdLst>
  <p:sldIdLst>
    <p:sldId id="256" r:id="rId6"/>
    <p:sldId id="257" r:id="rId7"/>
    <p:sldId id="272" r:id="rId8"/>
    <p:sldId id="276" r:id="rId9"/>
    <p:sldId id="277" r:id="rId10"/>
    <p:sldId id="278" r:id="rId11"/>
    <p:sldId id="280" r:id="rId12"/>
    <p:sldId id="258" r:id="rId13"/>
    <p:sldId id="282" r:id="rId14"/>
    <p:sldId id="270" r:id="rId15"/>
    <p:sldId id="284" r:id="rId16"/>
    <p:sldId id="274" r:id="rId17"/>
  </p:sldIdLst>
  <p:sldSz cx="9144000" cy="6858000" type="screen4x3"/>
  <p:notesSz cx="6797675" cy="9928225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1" clrIdx="0">
    <p:extLst>
      <p:ext uri="{19B8F6BF-5375-455C-9EA6-DF929625EA0E}">
        <p15:presenceInfo xmlns:p15="http://schemas.microsoft.com/office/powerpoint/2012/main" userId="8badd6a2b849dd5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7C80"/>
    <a:srgbClr val="FFFFFF"/>
    <a:srgbClr val="FF2EFF"/>
    <a:srgbClr val="42A097"/>
    <a:srgbClr val="B8E3F2"/>
    <a:srgbClr val="0075C2"/>
    <a:srgbClr val="FEF7E6"/>
    <a:srgbClr val="C1E5E2"/>
    <a:srgbClr val="25A0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93D81CF-94F2-401A-BA57-92F5A7B2D0C5}" styleName="보통 스타일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2833802-FEF1-4C79-8D5D-14CF1EAF98D9}" styleName="밝은 스타일 2 - 강조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9DCAF9ED-07DC-4A11-8D7F-57B35C25682E}" styleName="보통 스타일 1 - 강조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48" autoAdjust="0"/>
    <p:restoredTop sz="96391" autoAdjust="0"/>
  </p:normalViewPr>
  <p:slideViewPr>
    <p:cSldViewPr snapToGrid="0">
      <p:cViewPr varScale="1">
        <p:scale>
          <a:sx n="120" d="100"/>
          <a:sy n="120" d="100"/>
        </p:scale>
        <p:origin x="43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5" d="100"/>
          <a:sy n="85" d="100"/>
        </p:scale>
        <p:origin x="2814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presProps" Target="pres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theme" Target="theme/theme1.xml"/><Relationship Id="rId10" Type="http://schemas.openxmlformats.org/officeDocument/2006/relationships/slide" Target="slides/slide5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945659" cy="498135"/>
          </a:xfrm>
          <a:prstGeom prst="rect">
            <a:avLst/>
          </a:prstGeom>
        </p:spPr>
        <p:txBody>
          <a:bodyPr vert="horz" lIns="91365" tIns="45682" rIns="91365" bIns="45682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0445" y="1"/>
            <a:ext cx="2945659" cy="498135"/>
          </a:xfrm>
          <a:prstGeom prst="rect">
            <a:avLst/>
          </a:prstGeom>
        </p:spPr>
        <p:txBody>
          <a:bodyPr vert="horz" lIns="91365" tIns="45682" rIns="91365" bIns="45682" rtlCol="0"/>
          <a:lstStyle>
            <a:lvl1pPr algn="r">
              <a:defRPr sz="1200"/>
            </a:lvl1pPr>
          </a:lstStyle>
          <a:p>
            <a:fld id="{48980BBE-4EFD-4F09-806E-9D164B82D7A4}" type="datetimeFigureOut">
              <a:rPr lang="ko-KR" altLang="en-US" smtClean="0"/>
              <a:t>2022-07-06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1" y="9430092"/>
            <a:ext cx="2945659" cy="498134"/>
          </a:xfrm>
          <a:prstGeom prst="rect">
            <a:avLst/>
          </a:prstGeom>
        </p:spPr>
        <p:txBody>
          <a:bodyPr vert="horz" lIns="91365" tIns="45682" rIns="91365" bIns="45682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0445" y="9430092"/>
            <a:ext cx="2945659" cy="498134"/>
          </a:xfrm>
          <a:prstGeom prst="rect">
            <a:avLst/>
          </a:prstGeom>
        </p:spPr>
        <p:txBody>
          <a:bodyPr vert="horz" lIns="91365" tIns="45682" rIns="91365" bIns="45682" rtlCol="0" anchor="b"/>
          <a:lstStyle>
            <a:lvl1pPr algn="r">
              <a:defRPr sz="1200"/>
            </a:lvl1pPr>
          </a:lstStyle>
          <a:p>
            <a:fld id="{DB13F6FF-1989-47C2-B6DA-BC6463FD0E5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5094156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945659" cy="498135"/>
          </a:xfrm>
          <a:prstGeom prst="rect">
            <a:avLst/>
          </a:prstGeom>
        </p:spPr>
        <p:txBody>
          <a:bodyPr vert="horz" lIns="91365" tIns="45682" rIns="91365" bIns="45682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5" y="1"/>
            <a:ext cx="2945659" cy="498135"/>
          </a:xfrm>
          <a:prstGeom prst="rect">
            <a:avLst/>
          </a:prstGeom>
        </p:spPr>
        <p:txBody>
          <a:bodyPr vert="horz" lIns="91365" tIns="45682" rIns="91365" bIns="45682" rtlCol="0"/>
          <a:lstStyle>
            <a:lvl1pPr algn="r">
              <a:defRPr sz="1200"/>
            </a:lvl1pPr>
          </a:lstStyle>
          <a:p>
            <a:fld id="{99313D99-F0B4-4146-A2BF-024EBA49DF2F}" type="datetimeFigureOut">
              <a:rPr lang="ko-KR" altLang="en-US" smtClean="0"/>
              <a:t>2022-07-06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65225" y="1239838"/>
            <a:ext cx="4467225" cy="33512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365" tIns="45682" rIns="91365" bIns="45682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77959"/>
            <a:ext cx="5438140" cy="3909239"/>
          </a:xfrm>
          <a:prstGeom prst="rect">
            <a:avLst/>
          </a:prstGeom>
        </p:spPr>
        <p:txBody>
          <a:bodyPr vert="horz" lIns="91365" tIns="45682" rIns="91365" bIns="45682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1" y="9430092"/>
            <a:ext cx="2945659" cy="498134"/>
          </a:xfrm>
          <a:prstGeom prst="rect">
            <a:avLst/>
          </a:prstGeom>
        </p:spPr>
        <p:txBody>
          <a:bodyPr vert="horz" lIns="91365" tIns="45682" rIns="91365" bIns="45682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5" y="9430092"/>
            <a:ext cx="2945659" cy="498134"/>
          </a:xfrm>
          <a:prstGeom prst="rect">
            <a:avLst/>
          </a:prstGeom>
        </p:spPr>
        <p:txBody>
          <a:bodyPr vert="horz" lIns="91365" tIns="45682" rIns="91365" bIns="45682" rtlCol="0" anchor="b"/>
          <a:lstStyle>
            <a:lvl1pPr algn="r">
              <a:defRPr sz="1200"/>
            </a:lvl1pPr>
          </a:lstStyle>
          <a:p>
            <a:fld id="{499B4DD2-22C1-474E-B32A-5C2F96929383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460003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 userDrawn="1"/>
        </p:nvSpPr>
        <p:spPr>
          <a:xfrm>
            <a:off x="0" y="6607832"/>
            <a:ext cx="9144000" cy="252000"/>
          </a:xfrm>
          <a:prstGeom prst="rect">
            <a:avLst/>
          </a:prstGeom>
          <a:gradFill>
            <a:gsLst>
              <a:gs pos="100000">
                <a:schemeClr val="accent1">
                  <a:lumMod val="5000"/>
                  <a:lumOff val="95000"/>
                </a:schemeClr>
              </a:gs>
              <a:gs pos="0">
                <a:srgbClr val="0599D9"/>
              </a:gs>
              <a:gs pos="37000">
                <a:srgbClr val="3FBDD6"/>
              </a:gs>
            </a:gsLst>
            <a:lin ang="10800000" scaled="0"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7061676" y="6590188"/>
            <a:ext cx="2133600" cy="365125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1pPr>
          </a:lstStyle>
          <a:p>
            <a:fld id="{A67D380D-D4EB-4125-828A-7A3AAE17E7C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cxnSp>
        <p:nvCxnSpPr>
          <p:cNvPr id="4" name="직선 연결선 3"/>
          <p:cNvCxnSpPr/>
          <p:nvPr userDrawn="1"/>
        </p:nvCxnSpPr>
        <p:spPr>
          <a:xfrm flipV="1">
            <a:off x="276045" y="724623"/>
            <a:ext cx="8867955" cy="0"/>
          </a:xfrm>
          <a:prstGeom prst="line">
            <a:avLst/>
          </a:prstGeom>
          <a:ln w="571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66000">
                  <a:srgbClr val="0599D9"/>
                </a:gs>
                <a:gs pos="83000">
                  <a:srgbClr val="0075C2"/>
                </a:gs>
                <a:gs pos="100000">
                  <a:srgbClr val="3FBDD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89180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 descr="C:\Users\C280\Desktop\회색배경.jpg"/>
          <p:cNvPicPr>
            <a:picLocks noChangeAspect="1" noChangeArrowheads="1"/>
          </p:cNvPicPr>
          <p:nvPr/>
        </p:nvPicPr>
        <p:blipFill>
          <a:blip r:embed="rId2" cstate="print">
            <a:lum bright="5000"/>
          </a:blip>
          <a:srcRect/>
          <a:stretch>
            <a:fillRect/>
          </a:stretch>
        </p:blipFill>
        <p:spPr bwMode="auto">
          <a:xfrm>
            <a:off x="85458" y="-1"/>
            <a:ext cx="9144000" cy="6858001"/>
          </a:xfrm>
          <a:prstGeom prst="rect">
            <a:avLst/>
          </a:prstGeom>
          <a:noFill/>
        </p:spPr>
      </p:pic>
      <p:sp>
        <p:nvSpPr>
          <p:cNvPr id="19" name="양쪽 모서리가 둥근 사각형 18"/>
          <p:cNvSpPr/>
          <p:nvPr/>
        </p:nvSpPr>
        <p:spPr>
          <a:xfrm rot="16200000">
            <a:off x="7398060" y="-909228"/>
            <a:ext cx="648072" cy="2843808"/>
          </a:xfrm>
          <a:prstGeom prst="round2SameRect">
            <a:avLst>
              <a:gd name="adj1" fmla="val 9128"/>
              <a:gd name="adj2" fmla="val 0"/>
            </a:avLst>
          </a:prstGeom>
          <a:solidFill>
            <a:srgbClr val="E6E9E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양쪽 모서리가 둥근 사각형 19"/>
          <p:cNvSpPr/>
          <p:nvPr/>
        </p:nvSpPr>
        <p:spPr>
          <a:xfrm rot="5400000">
            <a:off x="-162272" y="350912"/>
            <a:ext cx="648072" cy="323528"/>
          </a:xfrm>
          <a:prstGeom prst="round2SameRect">
            <a:avLst>
              <a:gd name="adj1" fmla="val 9128"/>
              <a:gd name="adj2" fmla="val 0"/>
            </a:avLst>
          </a:prstGeom>
          <a:solidFill>
            <a:srgbClr val="E6E9E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1" name="Picture 11" descr="E:\박경은\작업\비즈니스\0192. 세트_세트_과학 실험 005\현미경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1975" y="260648"/>
            <a:ext cx="488713" cy="502289"/>
          </a:xfrm>
          <a:prstGeom prst="rect">
            <a:avLst/>
          </a:prstGeom>
          <a:noFill/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A67D380D-D4EB-4125-828A-7A3AAE17E7CC}" type="slidenum">
              <a:rPr lang="ko-KR" altLang="en-US" smtClean="0">
                <a:solidFill>
                  <a:prstClr val="black"/>
                </a:solidFill>
              </a:rPr>
              <a:pPr/>
              <a:t>‹#›</a:t>
            </a:fld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1043608" y="228600"/>
            <a:ext cx="7727330" cy="560414"/>
          </a:xfrm>
          <a:prstGeom prst="rect">
            <a:avLst/>
          </a:prstGeom>
        </p:spPr>
        <p:txBody>
          <a:bodyPr anchor="ctr"/>
          <a:lstStyle>
            <a:lvl1pPr algn="l">
              <a:defRPr sz="350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425479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CAD0D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1" hangingPunct="1"/>
            <a:endParaRPr lang="ko-KR" altLang="en-US" sz="1800" kern="1200" dirty="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2" name="양쪽 모서리가 둥근 사각형 21"/>
          <p:cNvSpPr/>
          <p:nvPr/>
        </p:nvSpPr>
        <p:spPr>
          <a:xfrm rot="16200000">
            <a:off x="1326308" y="-1076326"/>
            <a:ext cx="6624736" cy="9010651"/>
          </a:xfrm>
          <a:prstGeom prst="round2SameRect">
            <a:avLst>
              <a:gd name="adj1" fmla="val 1843"/>
              <a:gd name="adj2" fmla="val 0"/>
            </a:avLst>
          </a:prstGeom>
          <a:blipFill>
            <a:blip r:embed="rId2" cstate="print">
              <a:lum bright="3000"/>
            </a:blip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4" name="Picture 2" descr="E:\박경은\작업\비즈니스\0192. 세트_세트_과학 실험 005\라인.png"/>
          <p:cNvPicPr>
            <a:picLocks noChangeAspect="1" noChangeArrowheads="1"/>
          </p:cNvPicPr>
          <p:nvPr/>
        </p:nvPicPr>
        <p:blipFill>
          <a:blip r:embed="rId3" cstate="print">
            <a:lum bright="-10000"/>
          </a:blip>
          <a:srcRect r="12157" b="10367"/>
          <a:stretch>
            <a:fillRect/>
          </a:stretch>
        </p:blipFill>
        <p:spPr bwMode="auto">
          <a:xfrm rot="5400000">
            <a:off x="3654314" y="-2726220"/>
            <a:ext cx="105593" cy="7164287"/>
          </a:xfrm>
          <a:prstGeom prst="rect">
            <a:avLst/>
          </a:prstGeom>
          <a:noFill/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A67D380D-D4EB-4125-828A-7A3AAE17E7CC}" type="slidenum">
              <a:rPr lang="ko-KR" altLang="en-US" smtClean="0">
                <a:solidFill>
                  <a:prstClr val="black"/>
                </a:solidFill>
              </a:rPr>
              <a:pPr/>
              <a:t>‹#›</a:t>
            </a:fld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419100" y="228600"/>
            <a:ext cx="8351838" cy="560414"/>
          </a:xfrm>
          <a:prstGeom prst="rect">
            <a:avLst/>
          </a:prstGeom>
        </p:spPr>
        <p:txBody>
          <a:bodyPr anchor="ctr"/>
          <a:lstStyle>
            <a:lvl1pPr algn="l">
              <a:defRPr sz="350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05401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 userDrawn="1"/>
        </p:nvSpPr>
        <p:spPr>
          <a:xfrm>
            <a:off x="0" y="6607832"/>
            <a:ext cx="9144000" cy="252000"/>
          </a:xfrm>
          <a:prstGeom prst="rect">
            <a:avLst/>
          </a:prstGeom>
          <a:gradFill>
            <a:gsLst>
              <a:gs pos="100000">
                <a:schemeClr val="accent1">
                  <a:lumMod val="5000"/>
                  <a:lumOff val="95000"/>
                </a:schemeClr>
              </a:gs>
              <a:gs pos="0">
                <a:srgbClr val="0599D9"/>
              </a:gs>
              <a:gs pos="37000">
                <a:srgbClr val="3FBDD6"/>
              </a:gs>
            </a:gsLst>
            <a:lin ang="10800000" scaled="0"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7061676" y="6590188"/>
            <a:ext cx="2133600" cy="365125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1pPr>
          </a:lstStyle>
          <a:p>
            <a:fld id="{A67D380D-D4EB-4125-828A-7A3AAE17E7C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10" name="TextBox 9"/>
          <p:cNvSpPr txBox="1"/>
          <p:nvPr userDrawn="1"/>
        </p:nvSpPr>
        <p:spPr>
          <a:xfrm>
            <a:off x="0" y="6624924"/>
            <a:ext cx="161454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rgbClr val="0075C2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2021</a:t>
            </a:r>
            <a:r>
              <a:rPr lang="ko-KR" altLang="en-US" sz="1000" dirty="0">
                <a:solidFill>
                  <a:srgbClr val="0075C2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년 주요사업 점검</a:t>
            </a:r>
            <a:r>
              <a:rPr lang="en-US" altLang="ko-KR" sz="1000" dirty="0">
                <a:solidFill>
                  <a:srgbClr val="0075C2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/</a:t>
            </a:r>
            <a:r>
              <a:rPr lang="ko-KR" altLang="en-US" sz="1000" dirty="0">
                <a:solidFill>
                  <a:srgbClr val="0075C2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평가</a:t>
            </a:r>
          </a:p>
        </p:txBody>
      </p:sp>
      <p:cxnSp>
        <p:nvCxnSpPr>
          <p:cNvPr id="4" name="직선 연결선 3"/>
          <p:cNvCxnSpPr/>
          <p:nvPr userDrawn="1"/>
        </p:nvCxnSpPr>
        <p:spPr>
          <a:xfrm flipV="1">
            <a:off x="276045" y="724623"/>
            <a:ext cx="8867955" cy="0"/>
          </a:xfrm>
          <a:prstGeom prst="line">
            <a:avLst/>
          </a:prstGeom>
          <a:ln w="571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66000">
                  <a:srgbClr val="0599D9"/>
                </a:gs>
                <a:gs pos="83000">
                  <a:srgbClr val="0075C2"/>
                </a:gs>
                <a:gs pos="100000">
                  <a:srgbClr val="3FBDD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94785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98C2-5C04-48DD-9C78-DBCB51895A6A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497671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98C2-5C04-48DD-9C78-DBCB51895A6A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596767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377175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:\01_Design\01_프레젠테이션\00_프리07\201709_02 인포_한국화학연구원\PSD\IMG\#03_chapter01.jpg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7620" y="0"/>
            <a:ext cx="9144000" cy="6858000"/>
          </a:xfrm>
          <a:prstGeom prst="rect">
            <a:avLst/>
          </a:prstGeom>
          <a:noFill/>
        </p:spPr>
      </p:pic>
      <p:sp>
        <p:nvSpPr>
          <p:cNvPr id="2" name="육각형 1"/>
          <p:cNvSpPr/>
          <p:nvPr/>
        </p:nvSpPr>
        <p:spPr>
          <a:xfrm>
            <a:off x="3848099" y="3175174"/>
            <a:ext cx="1527757" cy="1358726"/>
          </a:xfrm>
          <a:prstGeom prst="hexagon">
            <a:avLst>
              <a:gd name="adj" fmla="val 28258"/>
              <a:gd name="vf" fmla="val 115470"/>
            </a:avLst>
          </a:prstGeom>
          <a:gradFill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9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92010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32C5ED71-3C20-4018-AEAF-3ABE8093C5AA}" type="slidenum">
              <a:rPr lang="ko-KR" altLang="en-US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ko-KR" altLang="en-US" dirty="0">
              <a:solidFill>
                <a:srgbClr val="000000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6157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00289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C280\Desktop\회색배경.jpg"/>
          <p:cNvPicPr>
            <a:picLocks noChangeAspect="1" noChangeArrowheads="1"/>
          </p:cNvPicPr>
          <p:nvPr/>
        </p:nvPicPr>
        <p:blipFill>
          <a:blip r:embed="rId2" cstate="print">
            <a:lum bright="3000"/>
          </a:blip>
          <a:srcRect/>
          <a:stretch>
            <a:fillRect/>
          </a:stretch>
        </p:blipFill>
        <p:spPr bwMode="auto">
          <a:xfrm>
            <a:off x="0" y="0"/>
            <a:ext cx="9144000" cy="6858001"/>
          </a:xfrm>
          <a:prstGeom prst="rect">
            <a:avLst/>
          </a:prstGeom>
          <a:noFill/>
        </p:spPr>
      </p:pic>
      <p:sp>
        <p:nvSpPr>
          <p:cNvPr id="13" name="양쪽 모서리가 둥근 사각형 12"/>
          <p:cNvSpPr/>
          <p:nvPr/>
        </p:nvSpPr>
        <p:spPr>
          <a:xfrm rot="16200000">
            <a:off x="4085692" y="602940"/>
            <a:ext cx="4464496" cy="5652120"/>
          </a:xfrm>
          <a:prstGeom prst="round2SameRect">
            <a:avLst>
              <a:gd name="adj1" fmla="val 4719"/>
              <a:gd name="adj2" fmla="val 0"/>
            </a:avLst>
          </a:prstGeom>
          <a:solidFill>
            <a:srgbClr val="E6E9E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7" name="Picture 15" descr="E:\박경은\작업\비즈니스\0192. 세트_세트_과학 실험 005\차크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57301" y="1844824"/>
            <a:ext cx="3007967" cy="3246040"/>
          </a:xfrm>
          <a:prstGeom prst="rect">
            <a:avLst/>
          </a:prstGeom>
          <a:noFill/>
        </p:spPr>
      </p:pic>
      <p:pic>
        <p:nvPicPr>
          <p:cNvPr id="18" name="Picture 16" descr="E:\박경은\작업\비즈니스\0192. 세트_세트_과학 실험 005\시험관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6562" y="3450208"/>
            <a:ext cx="2143137" cy="1840899"/>
          </a:xfrm>
          <a:prstGeom prst="rect">
            <a:avLst/>
          </a:prstGeom>
          <a:noFill/>
        </p:spPr>
      </p:pic>
      <p:pic>
        <p:nvPicPr>
          <p:cNvPr id="34" name="Picture 18" descr="E:\박경은\작업\비즈니스\0192. 세트_세트_과학 실험 005\그림자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187624" y="4653136"/>
            <a:ext cx="3556744" cy="55347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186214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Picture 2" descr="C:\Users\C280\Desktop\회색배경.jpg"/>
          <p:cNvPicPr>
            <a:picLocks noChangeAspect="1" noChangeArrowheads="1"/>
          </p:cNvPicPr>
          <p:nvPr/>
        </p:nvPicPr>
        <p:blipFill>
          <a:blip r:embed="rId2" cstate="print">
            <a:lum bright="3000"/>
          </a:blip>
          <a:srcRect/>
          <a:stretch>
            <a:fillRect/>
          </a:stretch>
        </p:blipFill>
        <p:spPr bwMode="auto">
          <a:xfrm>
            <a:off x="0" y="0"/>
            <a:ext cx="9144000" cy="6858001"/>
          </a:xfrm>
          <a:prstGeom prst="rect">
            <a:avLst/>
          </a:prstGeom>
          <a:noFill/>
        </p:spPr>
      </p:pic>
      <p:sp>
        <p:nvSpPr>
          <p:cNvPr id="102" name="양쪽 모서리가 둥근 사각형 101"/>
          <p:cNvSpPr/>
          <p:nvPr/>
        </p:nvSpPr>
        <p:spPr>
          <a:xfrm rot="16200000">
            <a:off x="4085692" y="602940"/>
            <a:ext cx="4464496" cy="5652120"/>
          </a:xfrm>
          <a:prstGeom prst="round2SameRect">
            <a:avLst>
              <a:gd name="adj1" fmla="val 4719"/>
              <a:gd name="adj2" fmla="val 0"/>
            </a:avLst>
          </a:prstGeom>
          <a:solidFill>
            <a:srgbClr val="E6E9E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3" name="Picture 15" descr="E:\박경은\작업\비즈니스\0192. 세트_세트_과학 실험 005\차크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57301" y="1844824"/>
            <a:ext cx="3007967" cy="3246040"/>
          </a:xfrm>
          <a:prstGeom prst="rect">
            <a:avLst/>
          </a:prstGeom>
          <a:noFill/>
        </p:spPr>
      </p:pic>
      <p:pic>
        <p:nvPicPr>
          <p:cNvPr id="104" name="Picture 16" descr="E:\박경은\작업\비즈니스\0192. 세트_세트_과학 실험 005\시험관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6562" y="3450208"/>
            <a:ext cx="2143137" cy="1840899"/>
          </a:xfrm>
          <a:prstGeom prst="rect">
            <a:avLst/>
          </a:prstGeom>
          <a:noFill/>
        </p:spPr>
      </p:pic>
      <p:pic>
        <p:nvPicPr>
          <p:cNvPr id="116" name="Picture 18" descr="E:\박경은\작업\비즈니스\0192. 세트_세트_과학 실험 005\그림자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187624" y="4653136"/>
            <a:ext cx="3556744" cy="55347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760570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E:\박경은\작업\비즈니스\0192. 세트_세트_과학 실험 005\바닥.png"/>
          <p:cNvPicPr>
            <a:picLocks noChangeAspect="1" noChangeArrowheads="1"/>
          </p:cNvPicPr>
          <p:nvPr/>
        </p:nvPicPr>
        <p:blipFill>
          <a:blip r:embed="rId2" cstate="print">
            <a:grayscl/>
          </a:blip>
          <a:srcRect t="1796"/>
          <a:stretch>
            <a:fillRect/>
          </a:stretch>
        </p:blipFill>
        <p:spPr bwMode="auto">
          <a:xfrm>
            <a:off x="0" y="2204864"/>
            <a:ext cx="9144000" cy="4653136"/>
          </a:xfrm>
          <a:prstGeom prst="rect">
            <a:avLst/>
          </a:prstGeom>
          <a:noFill/>
        </p:spPr>
      </p:pic>
      <p:sp>
        <p:nvSpPr>
          <p:cNvPr id="8" name="양쪽 모서리가 둥근 사각형 7"/>
          <p:cNvSpPr/>
          <p:nvPr/>
        </p:nvSpPr>
        <p:spPr>
          <a:xfrm rot="16200000">
            <a:off x="7506804" y="279636"/>
            <a:ext cx="1584176" cy="1690216"/>
          </a:xfrm>
          <a:prstGeom prst="round2SameRect">
            <a:avLst>
              <a:gd name="adj1" fmla="val 9128"/>
              <a:gd name="adj2" fmla="val 0"/>
            </a:avLst>
          </a:prstGeom>
          <a:solidFill>
            <a:srgbClr val="E6E9E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양쪽 모서리가 둥근 사각형 8"/>
          <p:cNvSpPr/>
          <p:nvPr/>
        </p:nvSpPr>
        <p:spPr>
          <a:xfrm rot="5400000">
            <a:off x="53020" y="279636"/>
            <a:ext cx="1584176" cy="1690216"/>
          </a:xfrm>
          <a:prstGeom prst="round2SameRect">
            <a:avLst>
              <a:gd name="adj1" fmla="val 9128"/>
              <a:gd name="adj2" fmla="val 0"/>
            </a:avLst>
          </a:prstGeom>
          <a:solidFill>
            <a:srgbClr val="E6E9E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제목 1"/>
          <p:cNvSpPr>
            <a:spLocks noGrp="1"/>
          </p:cNvSpPr>
          <p:nvPr>
            <p:ph type="title"/>
          </p:nvPr>
        </p:nvSpPr>
        <p:spPr>
          <a:xfrm>
            <a:off x="393700" y="636338"/>
            <a:ext cx="8351838" cy="560414"/>
          </a:xfrm>
          <a:prstGeom prst="rect">
            <a:avLst/>
          </a:prstGeom>
        </p:spPr>
        <p:txBody>
          <a:bodyPr anchor="ctr"/>
          <a:lstStyle>
            <a:lvl1pPr algn="ctr">
              <a:defRPr sz="350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739791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6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0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628088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8" r:id="rId2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088871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23135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54019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60239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8" r:id="rId2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 txBox="1">
            <a:spLocks/>
          </p:cNvSpPr>
          <p:nvPr/>
        </p:nvSpPr>
        <p:spPr>
          <a:xfrm>
            <a:off x="224636" y="153624"/>
            <a:ext cx="7398397" cy="528831"/>
          </a:xfrm>
          <a:prstGeom prst="rect">
            <a:avLst/>
          </a:prstGeom>
          <a:ln>
            <a:noFill/>
          </a:ln>
        </p:spPr>
        <p:txBody>
          <a:bodyPr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spc="-110" dirty="0">
                <a:latin typeface="HY헤드라인M" panose="02030600000101010101" pitchFamily="18" charset="-127"/>
                <a:ea typeface="HY헤드라인M" panose="02030600000101010101" pitchFamily="18" charset="-127"/>
                <a:cs typeface="KoPubWorld돋움체_Pro Bold" panose="00000800000000000000" pitchFamily="50" charset="-127"/>
              </a:rPr>
              <a:t>10.1 </a:t>
            </a:r>
            <a:r>
              <a:rPr lang="ko-KR" altLang="en-US" sz="2800" spc="-110" dirty="0">
                <a:latin typeface="HY헤드라인M" panose="02030600000101010101" pitchFamily="18" charset="-127"/>
                <a:ea typeface="HY헤드라인M" panose="02030600000101010101" pitchFamily="18" charset="-127"/>
                <a:cs typeface="KoPubWorld돋움체_Pro Bold" panose="00000800000000000000" pitchFamily="50" charset="-127"/>
              </a:rPr>
              <a:t>생물학적 뉴런에서 인공 뉴런까지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D380D-D4EB-4125-828A-7A3AAE17E7CC}" type="slidenum">
              <a:rPr lang="ko-KR" altLang="en-US" smtClean="0"/>
              <a:pPr/>
              <a:t>1</a:t>
            </a:fld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959347" y="4171587"/>
            <a:ext cx="3005951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b="1" dirty="0"/>
              <a:t>김  영  철</a:t>
            </a:r>
            <a:endParaRPr lang="en-US" altLang="ko-KR" sz="2800" b="1" dirty="0"/>
          </a:p>
          <a:p>
            <a:pPr algn="ctr"/>
            <a:endParaRPr lang="ko-KR" altLang="en-US" sz="2800" b="1" dirty="0"/>
          </a:p>
          <a:p>
            <a:pPr algn="ctr"/>
            <a:r>
              <a:rPr lang="ko-KR" altLang="en-US" sz="2800" b="1" dirty="0"/>
              <a:t>환경자원연구센터</a:t>
            </a:r>
            <a:endParaRPr lang="en-US" altLang="ko-KR" sz="28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3711957" y="2646862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i="1" dirty="0"/>
              <a:t>2022. 7. 6.</a:t>
            </a:r>
            <a:endParaRPr lang="ko-KR" altLang="en-US" i="1" dirty="0"/>
          </a:p>
        </p:txBody>
      </p:sp>
    </p:spTree>
    <p:extLst>
      <p:ext uri="{BB962C8B-B14F-4D97-AF65-F5344CB8AC3E}">
        <p14:creationId xmlns:p14="http://schemas.microsoft.com/office/powerpoint/2010/main" val="21304965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 txBox="1">
            <a:spLocks/>
          </p:cNvSpPr>
          <p:nvPr/>
        </p:nvSpPr>
        <p:spPr>
          <a:xfrm>
            <a:off x="224636" y="153624"/>
            <a:ext cx="7398397" cy="528831"/>
          </a:xfrm>
          <a:prstGeom prst="rect">
            <a:avLst/>
          </a:prstGeom>
          <a:ln>
            <a:noFill/>
          </a:ln>
        </p:spPr>
        <p:txBody>
          <a:bodyPr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spc="-110" dirty="0">
                <a:latin typeface="HY헤드라인M" panose="02030600000101010101" pitchFamily="18" charset="-127"/>
                <a:ea typeface="HY헤드라인M" panose="02030600000101010101" pitchFamily="18" charset="-127"/>
                <a:cs typeface="KoPubWorld돋움체_Pro Bold" panose="00000800000000000000" pitchFamily="50" charset="-127"/>
              </a:rPr>
              <a:t>10.1.6 </a:t>
            </a:r>
            <a:r>
              <a:rPr lang="ko-KR" altLang="en-US" sz="2800" spc="-110" dirty="0">
                <a:latin typeface="HY헤드라인M" panose="02030600000101010101" pitchFamily="18" charset="-127"/>
                <a:ea typeface="HY헤드라인M" panose="02030600000101010101" pitchFamily="18" charset="-127"/>
                <a:cs typeface="KoPubWorld돋움체_Pro Bold" panose="00000800000000000000" pitchFamily="50" charset="-127"/>
              </a:rPr>
              <a:t>분류를 위한 다층 퍼셉트론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D380D-D4EB-4125-828A-7A3AAE17E7CC}" type="slidenum">
              <a:rPr lang="ko-KR" altLang="en-US" smtClean="0"/>
              <a:pPr/>
              <a:t>10</a:t>
            </a:fld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93556" y="989175"/>
            <a:ext cx="7767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ym typeface="Symbol" panose="05050102010706020507" pitchFamily="18" charset="2"/>
              </a:rPr>
              <a:t> </a:t>
            </a:r>
            <a:r>
              <a:rPr lang="en-US" altLang="ko-KR" dirty="0">
                <a:sym typeface="Symbol" panose="05050102010706020507" pitchFamily="18" charset="2"/>
              </a:rPr>
              <a:t> </a:t>
            </a:r>
            <a:r>
              <a:rPr lang="ko-KR" altLang="en-US" dirty="0">
                <a:sym typeface="Symbol" panose="05050102010706020507" pitchFamily="18" charset="2"/>
              </a:rPr>
              <a:t>이진 분류 문제에서의 출력층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803959" y="1460499"/>
            <a:ext cx="7736792" cy="1669737"/>
          </a:xfrm>
          <a:prstGeom prst="rect">
            <a:avLst/>
          </a:prstGeom>
          <a:solidFill>
            <a:srgbClr val="00B050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/>
              <a:t>  로지스틱 활성화 함수를 가진 하나의 출력 뉴런만 필요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en-US" altLang="ko-KR" sz="1600" dirty="0"/>
              <a:t>      </a:t>
            </a:r>
            <a:r>
              <a:rPr lang="ko-KR" altLang="en-US" sz="1600" dirty="0"/>
              <a:t> 출력</a:t>
            </a:r>
            <a:r>
              <a:rPr lang="en-US" altLang="ko-KR" sz="1600" dirty="0"/>
              <a:t>: 0 ~ 1 </a:t>
            </a:r>
            <a:r>
              <a:rPr lang="ko-KR" altLang="en-US" sz="1600" dirty="0"/>
              <a:t>사이의 실수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en-US" altLang="ko-KR" sz="1600" dirty="0"/>
              <a:t>* </a:t>
            </a:r>
            <a:r>
              <a:rPr lang="ko-KR" altLang="en-US" sz="1600" dirty="0"/>
              <a:t>출력값을 </a:t>
            </a:r>
            <a:r>
              <a:rPr lang="en-US" altLang="ko-KR" sz="1600" dirty="0"/>
              <a:t>“</a:t>
            </a:r>
            <a:r>
              <a:rPr lang="ko-KR" altLang="en-US" sz="1600" dirty="0"/>
              <a:t>양성 클래스에 대한 예측 확률</a:t>
            </a:r>
            <a:r>
              <a:rPr lang="en-US" altLang="ko-KR" sz="1600" dirty="0"/>
              <a:t>”</a:t>
            </a:r>
            <a:r>
              <a:rPr lang="ko-KR" altLang="en-US" sz="1600" dirty="0"/>
              <a:t>로 해석 가능</a:t>
            </a:r>
            <a:endParaRPr lang="en-US" altLang="ko-KR" sz="1600" dirty="0"/>
          </a:p>
          <a:p>
            <a:r>
              <a:rPr lang="en-US" altLang="ko-KR" sz="1600" dirty="0"/>
              <a:t>   </a:t>
            </a:r>
            <a:r>
              <a:rPr lang="ko-KR" altLang="en-US" sz="1600" dirty="0"/>
              <a:t>음성 클래스에 대한 예측 확률은 </a:t>
            </a:r>
            <a:r>
              <a:rPr lang="en-US" altLang="ko-KR" sz="1600" dirty="0"/>
              <a:t>“1 – </a:t>
            </a:r>
            <a:r>
              <a:rPr lang="ko-KR" altLang="en-US" sz="1600" dirty="0"/>
              <a:t>출력값</a:t>
            </a:r>
            <a:r>
              <a:rPr lang="en-US" altLang="ko-KR" sz="1600" dirty="0"/>
              <a:t>”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93556" y="3421225"/>
            <a:ext cx="8574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ym typeface="Symbol" panose="05050102010706020507" pitchFamily="18" charset="2"/>
              </a:rPr>
              <a:t> 다중 레이블 이진 분류</a:t>
            </a:r>
            <a:r>
              <a:rPr lang="en-US" altLang="ko-KR" dirty="0">
                <a:sym typeface="Symbol" panose="05050102010706020507" pitchFamily="18" charset="2"/>
              </a:rPr>
              <a:t>(Multilabel Binary Classification)</a:t>
            </a:r>
            <a:r>
              <a:rPr lang="ko-KR" altLang="en-US" dirty="0">
                <a:sym typeface="Symbol" panose="05050102010706020507" pitchFamily="18" charset="2"/>
              </a:rPr>
              <a:t> 문제에서의 출력층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803959" y="3891268"/>
            <a:ext cx="7736792" cy="2407932"/>
          </a:xfrm>
          <a:prstGeom prst="rect">
            <a:avLst/>
          </a:prstGeom>
          <a:solidFill>
            <a:srgbClr val="00B050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/>
              <a:t>  </a:t>
            </a:r>
            <a:r>
              <a:rPr lang="en-US" altLang="ko-KR" sz="1600" dirty="0"/>
              <a:t>Label </a:t>
            </a:r>
            <a:r>
              <a:rPr lang="ko-KR" altLang="en-US" sz="1600" dirty="0"/>
              <a:t>당 로지스틱 활성화 함수를 가진 한 개의 출력 뉴런이 필요</a:t>
            </a:r>
            <a:endParaRPr lang="en-US" altLang="ko-KR" sz="1600" dirty="0"/>
          </a:p>
          <a:p>
            <a:r>
              <a:rPr lang="en-US" altLang="ko-KR" sz="1600" dirty="0"/>
              <a:t>       ex) </a:t>
            </a:r>
            <a:r>
              <a:rPr lang="ko-KR" altLang="en-US" sz="1600" dirty="0"/>
              <a:t>메일 분류 기준이 스팸 여부</a:t>
            </a:r>
            <a:r>
              <a:rPr lang="en-US" altLang="ko-KR" sz="1600" dirty="0"/>
              <a:t>, </a:t>
            </a:r>
            <a:r>
              <a:rPr lang="ko-KR" altLang="en-US" sz="1600" dirty="0"/>
              <a:t>긴급 메일 여부이면 두 개의 출력 뉴런 필요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en-US" altLang="ko-KR" sz="1600" dirty="0"/>
              <a:t>* </a:t>
            </a:r>
            <a:r>
              <a:rPr lang="ko-KR" altLang="en-US" sz="1600" dirty="0"/>
              <a:t>모델이 어떤 레이블 조합도 출력이 가능하도록 출력층을 구성</a:t>
            </a:r>
            <a:endParaRPr lang="en-US" altLang="ko-KR" sz="1600" dirty="0"/>
          </a:p>
          <a:p>
            <a:r>
              <a:rPr lang="en-US" altLang="ko-KR" sz="1600" dirty="0"/>
              <a:t>       </a:t>
            </a:r>
            <a:r>
              <a:rPr lang="ko-KR" altLang="en-US" sz="1600" dirty="0"/>
              <a:t>긴급하지 않은 메일</a:t>
            </a:r>
            <a:endParaRPr lang="en-US" altLang="ko-KR" sz="1600" dirty="0"/>
          </a:p>
          <a:p>
            <a:r>
              <a:rPr lang="en-US" altLang="ko-KR" sz="1600" dirty="0"/>
              <a:t>       </a:t>
            </a:r>
            <a:r>
              <a:rPr lang="ko-KR" altLang="en-US" sz="1600" dirty="0"/>
              <a:t>긴급한 메일</a:t>
            </a:r>
            <a:endParaRPr lang="en-US" altLang="ko-KR" sz="1600" dirty="0"/>
          </a:p>
          <a:p>
            <a:r>
              <a:rPr lang="en-US" altLang="ko-KR" sz="1600" dirty="0"/>
              <a:t>       </a:t>
            </a:r>
            <a:r>
              <a:rPr lang="ko-KR" altLang="en-US" sz="1600" dirty="0"/>
              <a:t>긴급하지 않은 스팸 메일</a:t>
            </a:r>
            <a:endParaRPr lang="en-US" altLang="ko-KR" sz="1600" dirty="0"/>
          </a:p>
          <a:p>
            <a:r>
              <a:rPr lang="en-US" altLang="ko-KR" sz="1600" dirty="0"/>
              <a:t>       </a:t>
            </a:r>
            <a:r>
              <a:rPr lang="ko-KR" altLang="en-US" sz="1600" dirty="0"/>
              <a:t>긴급한 스팸 메일 </a:t>
            </a:r>
            <a:r>
              <a:rPr lang="en-US" altLang="ko-KR" sz="1600" dirty="0"/>
              <a:t>(?, </a:t>
            </a:r>
            <a:r>
              <a:rPr lang="ko-KR" altLang="en-US" sz="1600" dirty="0"/>
              <a:t>오류</a:t>
            </a:r>
            <a:r>
              <a:rPr lang="en-US" altLang="ko-KR" sz="16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992687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 txBox="1">
            <a:spLocks/>
          </p:cNvSpPr>
          <p:nvPr/>
        </p:nvSpPr>
        <p:spPr>
          <a:xfrm>
            <a:off x="224636" y="153624"/>
            <a:ext cx="7398397" cy="528831"/>
          </a:xfrm>
          <a:prstGeom prst="rect">
            <a:avLst/>
          </a:prstGeom>
          <a:ln>
            <a:noFill/>
          </a:ln>
        </p:spPr>
        <p:txBody>
          <a:bodyPr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spc="-110" dirty="0">
                <a:latin typeface="HY헤드라인M" panose="02030600000101010101" pitchFamily="18" charset="-127"/>
                <a:ea typeface="HY헤드라인M" panose="02030600000101010101" pitchFamily="18" charset="-127"/>
                <a:cs typeface="KoPubWorld돋움체_Pro Bold" panose="00000800000000000000" pitchFamily="50" charset="-127"/>
              </a:rPr>
              <a:t>10.1.6 </a:t>
            </a:r>
            <a:r>
              <a:rPr lang="ko-KR" altLang="en-US" sz="2800" spc="-110" dirty="0">
                <a:latin typeface="HY헤드라인M" panose="02030600000101010101" pitchFamily="18" charset="-127"/>
                <a:ea typeface="HY헤드라인M" panose="02030600000101010101" pitchFamily="18" charset="-127"/>
                <a:cs typeface="KoPubWorld돋움체_Pro Bold" panose="00000800000000000000" pitchFamily="50" charset="-127"/>
              </a:rPr>
              <a:t>분류를 위한 다층 퍼셉트론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D380D-D4EB-4125-828A-7A3AAE17E7CC}" type="slidenum">
              <a:rPr lang="ko-KR" altLang="en-US" smtClean="0"/>
              <a:pPr/>
              <a:t>11</a:t>
            </a:fld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93556" y="989175"/>
            <a:ext cx="77677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ym typeface="Symbol" panose="05050102010706020507" pitchFamily="18" charset="2"/>
              </a:rPr>
              <a:t> </a:t>
            </a:r>
            <a:r>
              <a:rPr lang="en-US" altLang="ko-KR" sz="2000" dirty="0">
                <a:sym typeface="Symbol" panose="05050102010706020507" pitchFamily="18" charset="2"/>
              </a:rPr>
              <a:t> </a:t>
            </a:r>
            <a:r>
              <a:rPr lang="ko-KR" altLang="en-US" sz="2000" dirty="0">
                <a:sym typeface="Symbol" panose="05050102010706020507" pitchFamily="18" charset="2"/>
              </a:rPr>
              <a:t>다중 분류</a:t>
            </a:r>
            <a:r>
              <a:rPr lang="en-US" altLang="ko-KR" sz="2000" dirty="0">
                <a:sym typeface="Symbol" panose="05050102010706020507" pitchFamily="18" charset="2"/>
              </a:rPr>
              <a:t>(Multiclass Classification)</a:t>
            </a:r>
            <a:r>
              <a:rPr lang="ko-KR" altLang="en-US" sz="2000" dirty="0">
                <a:sym typeface="Symbol" panose="05050102010706020507" pitchFamily="18" charset="2"/>
              </a:rPr>
              <a:t> 문제에서의 출력층</a:t>
            </a:r>
            <a:endParaRPr lang="ko-KR" altLang="en-US" sz="2000" dirty="0"/>
          </a:p>
        </p:txBody>
      </p:sp>
      <p:sp>
        <p:nvSpPr>
          <p:cNvPr id="9" name="직사각형 8"/>
          <p:cNvSpPr/>
          <p:nvPr/>
        </p:nvSpPr>
        <p:spPr>
          <a:xfrm>
            <a:off x="803959" y="1460500"/>
            <a:ext cx="7736792" cy="1384300"/>
          </a:xfrm>
          <a:prstGeom prst="rect">
            <a:avLst/>
          </a:prstGeom>
          <a:solidFill>
            <a:srgbClr val="00B050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/>
              <a:t>  배타적 클래스마다 </a:t>
            </a:r>
            <a:r>
              <a:rPr lang="en-US" altLang="ko-KR" sz="1600" dirty="0"/>
              <a:t>1</a:t>
            </a:r>
            <a:r>
              <a:rPr lang="ko-KR" altLang="en-US" sz="1600" dirty="0"/>
              <a:t>개의 출력 뉴런이 필요</a:t>
            </a:r>
            <a:endParaRPr lang="en-US" altLang="ko-KR" sz="1600" dirty="0"/>
          </a:p>
          <a:p>
            <a:r>
              <a:rPr lang="en-US" altLang="ko-KR" sz="1600" dirty="0"/>
              <a:t>    ex) </a:t>
            </a:r>
            <a:r>
              <a:rPr lang="ko-KR" altLang="en-US" sz="1600" dirty="0"/>
              <a:t>숫자</a:t>
            </a:r>
            <a:r>
              <a:rPr lang="en-US" altLang="ko-KR" sz="1600" dirty="0"/>
              <a:t> </a:t>
            </a:r>
            <a:r>
              <a:rPr lang="ko-KR" altLang="en-US" sz="1600" dirty="0"/>
              <a:t>이미지 분류에서 클래스 </a:t>
            </a:r>
            <a:r>
              <a:rPr lang="en-US" altLang="ko-KR" sz="1600" dirty="0"/>
              <a:t>0~9</a:t>
            </a:r>
            <a:r>
              <a:rPr lang="ko-KR" altLang="en-US" sz="1600" dirty="0"/>
              <a:t>까지 클래스마다 하나의 출력 </a:t>
            </a:r>
            <a:r>
              <a:rPr lang="ko-KR" altLang="en-US" sz="1600" dirty="0" smtClean="0"/>
              <a:t>뉴런이 </a:t>
            </a:r>
            <a:r>
              <a:rPr lang="ko-KR" altLang="en-US" sz="1600" dirty="0"/>
              <a:t>필요</a:t>
            </a:r>
            <a:endParaRPr lang="en-US" altLang="ko-KR" sz="1600" dirty="0"/>
          </a:p>
          <a:p>
            <a:r>
              <a:rPr lang="en-US" altLang="ko-KR" sz="1600" dirty="0"/>
              <a:t>  </a:t>
            </a:r>
          </a:p>
          <a:p>
            <a:r>
              <a:rPr lang="en-US" altLang="ko-KR" sz="1600" dirty="0"/>
              <a:t>  </a:t>
            </a:r>
            <a:r>
              <a:rPr lang="ko-KR" altLang="en-US" sz="1600" dirty="0"/>
              <a:t>출력층에는 </a:t>
            </a:r>
            <a:r>
              <a:rPr lang="en-US" altLang="ko-KR" sz="1600" dirty="0"/>
              <a:t>Softmax </a:t>
            </a:r>
            <a:r>
              <a:rPr lang="ko-KR" altLang="en-US" sz="1600" dirty="0"/>
              <a:t>활성화함수를 사용</a:t>
            </a:r>
            <a:endParaRPr lang="en-US" altLang="ko-KR" sz="1600" dirty="0"/>
          </a:p>
          <a:p>
            <a:r>
              <a:rPr lang="en-US" altLang="ko-KR" sz="1600" dirty="0"/>
              <a:t>* Softmax </a:t>
            </a:r>
            <a:r>
              <a:rPr lang="ko-KR" altLang="en-US" sz="1600" dirty="0"/>
              <a:t>함수</a:t>
            </a:r>
            <a:r>
              <a:rPr lang="en-US" altLang="ko-KR" sz="1600" dirty="0"/>
              <a:t>: </a:t>
            </a:r>
            <a:r>
              <a:rPr lang="ko-KR" altLang="en-US" sz="1600" dirty="0"/>
              <a:t>모든 예측 확률은 </a:t>
            </a:r>
            <a:r>
              <a:rPr lang="en-US" altLang="ko-KR" sz="1600" dirty="0"/>
              <a:t>0~1</a:t>
            </a:r>
            <a:r>
              <a:rPr lang="ko-KR" altLang="en-US" sz="1600" dirty="0"/>
              <a:t>사이로 만들고</a:t>
            </a:r>
            <a:r>
              <a:rPr lang="en-US" altLang="ko-KR" sz="1600" dirty="0"/>
              <a:t>, </a:t>
            </a:r>
            <a:r>
              <a:rPr lang="ko-KR" altLang="en-US" sz="1600" dirty="0"/>
              <a:t>그 합이 </a:t>
            </a:r>
            <a:r>
              <a:rPr lang="en-US" altLang="ko-KR" sz="1600" dirty="0"/>
              <a:t>1</a:t>
            </a:r>
            <a:r>
              <a:rPr lang="ko-KR" altLang="en-US" sz="1600" dirty="0"/>
              <a:t>이 됨</a:t>
            </a:r>
            <a:r>
              <a:rPr lang="en-US" altLang="ko-KR" sz="1600" dirty="0"/>
              <a:t>.</a:t>
            </a:r>
            <a:r>
              <a:rPr lang="ko-KR" altLang="en-US" sz="1600" dirty="0"/>
              <a:t> </a:t>
            </a:r>
            <a:endParaRPr lang="en-US" altLang="ko-KR" sz="1600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1673" y="3096331"/>
            <a:ext cx="3652127" cy="279918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691459" y="5951438"/>
            <a:ext cx="56187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그림</a:t>
            </a:r>
            <a:r>
              <a:rPr lang="en-US" altLang="ko-KR" sz="1400" dirty="0"/>
              <a:t>10-9. </a:t>
            </a:r>
            <a:r>
              <a:rPr lang="ko-KR" altLang="en-US" sz="1400" dirty="0"/>
              <a:t>분류에 사용되는 </a:t>
            </a:r>
            <a:r>
              <a:rPr lang="en-US" altLang="ko-KR" sz="1400" dirty="0"/>
              <a:t>(ReLU</a:t>
            </a:r>
            <a:r>
              <a:rPr lang="ko-KR" altLang="en-US" sz="1400" dirty="0"/>
              <a:t>와 </a:t>
            </a:r>
            <a:r>
              <a:rPr lang="en-US" altLang="ko-KR" sz="1400" dirty="0"/>
              <a:t>Softmax</a:t>
            </a:r>
            <a:r>
              <a:rPr lang="ko-KR" altLang="en-US" sz="1400" dirty="0"/>
              <a:t>를 포함한</a:t>
            </a:r>
            <a:r>
              <a:rPr lang="en-US" altLang="ko-KR" sz="1400" dirty="0"/>
              <a:t>) </a:t>
            </a:r>
            <a:r>
              <a:rPr lang="ko-KR" altLang="en-US" sz="1400" dirty="0"/>
              <a:t>현대적 </a:t>
            </a:r>
            <a:r>
              <a:rPr lang="en-US" altLang="ko-KR" sz="1400" dirty="0"/>
              <a:t>MLP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2965864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 txBox="1">
            <a:spLocks/>
          </p:cNvSpPr>
          <p:nvPr/>
        </p:nvSpPr>
        <p:spPr>
          <a:xfrm>
            <a:off x="224636" y="153624"/>
            <a:ext cx="7398397" cy="528831"/>
          </a:xfrm>
          <a:prstGeom prst="rect">
            <a:avLst/>
          </a:prstGeom>
          <a:ln>
            <a:noFill/>
          </a:ln>
        </p:spPr>
        <p:txBody>
          <a:bodyPr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spc="-110" dirty="0">
                <a:latin typeface="HY헤드라인M" panose="02030600000101010101" pitchFamily="18" charset="-127"/>
                <a:ea typeface="HY헤드라인M" panose="02030600000101010101" pitchFamily="18" charset="-127"/>
                <a:cs typeface="KoPubWorld돋움체_Pro Bold" panose="00000800000000000000" pitchFamily="50" charset="-127"/>
              </a:rPr>
              <a:t>10.1.6 </a:t>
            </a:r>
            <a:r>
              <a:rPr lang="ko-KR" altLang="en-US" sz="2800" spc="-110" dirty="0">
                <a:latin typeface="HY헤드라인M" panose="02030600000101010101" pitchFamily="18" charset="-127"/>
                <a:ea typeface="HY헤드라인M" panose="02030600000101010101" pitchFamily="18" charset="-127"/>
                <a:cs typeface="KoPubWorld돋움체_Pro Bold" panose="00000800000000000000" pitchFamily="50" charset="-127"/>
              </a:rPr>
              <a:t>분류를 위한 다층 퍼셉트론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D380D-D4EB-4125-828A-7A3AAE17E7CC}" type="slidenum">
              <a:rPr lang="ko-KR" altLang="en-US" smtClean="0"/>
              <a:pPr/>
              <a:t>12</a:t>
            </a:fld>
            <a:endParaRPr lang="ko-KR" altLang="en-US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3184292"/>
              </p:ext>
            </p:extLst>
          </p:nvPr>
        </p:nvGraphicFramePr>
        <p:xfrm>
          <a:off x="692148" y="2101850"/>
          <a:ext cx="7251700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1052">
                  <a:extLst>
                    <a:ext uri="{9D8B030D-6E8A-4147-A177-3AD203B41FA5}">
                      <a16:colId xmlns:a16="http://schemas.microsoft.com/office/drawing/2014/main" val="1750680978"/>
                    </a:ext>
                  </a:extLst>
                </a:gridCol>
                <a:gridCol w="1574798">
                  <a:extLst>
                    <a:ext uri="{9D8B030D-6E8A-4147-A177-3AD203B41FA5}">
                      <a16:colId xmlns:a16="http://schemas.microsoft.com/office/drawing/2014/main" val="546326283"/>
                    </a:ext>
                  </a:extLst>
                </a:gridCol>
                <a:gridCol w="1812925">
                  <a:extLst>
                    <a:ext uri="{9D8B030D-6E8A-4147-A177-3AD203B41FA5}">
                      <a16:colId xmlns:a16="http://schemas.microsoft.com/office/drawing/2014/main" val="2987766312"/>
                    </a:ext>
                  </a:extLst>
                </a:gridCol>
                <a:gridCol w="1812925">
                  <a:extLst>
                    <a:ext uri="{9D8B030D-6E8A-4147-A177-3AD203B41FA5}">
                      <a16:colId xmlns:a16="http://schemas.microsoft.com/office/drawing/2014/main" val="1811546265"/>
                    </a:ext>
                  </a:extLst>
                </a:gridCol>
              </a:tblGrid>
              <a:tr h="4419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하이퍼파라미터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이진 분류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다중 레이블 분류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다중 분류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7390236"/>
                  </a:ext>
                </a:extLst>
              </a:tr>
              <a:tr h="44196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/>
                        <a:t>입력층과 은닉층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/>
                        <a:t>회귀와 동일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/>
                        <a:t>회귀와 동일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/>
                        <a:t>회귀와 동일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4345894"/>
                  </a:ext>
                </a:extLst>
              </a:tr>
              <a:tr h="44196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/>
                        <a:t>출력 뉴런 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/>
                        <a:t>1</a:t>
                      </a:r>
                      <a:r>
                        <a:rPr lang="ko-KR" altLang="en-US" sz="1400" dirty="0"/>
                        <a:t>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/>
                        <a:t>레이블마다 </a:t>
                      </a:r>
                      <a:r>
                        <a:rPr lang="en-US" altLang="ko-KR" sz="1400" dirty="0"/>
                        <a:t>1</a:t>
                      </a:r>
                      <a:r>
                        <a:rPr lang="ko-KR" altLang="en-US" sz="1400" dirty="0"/>
                        <a:t>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/>
                        <a:t>클래스마다 </a:t>
                      </a:r>
                      <a:r>
                        <a:rPr lang="en-US" altLang="ko-KR" sz="1400" dirty="0"/>
                        <a:t>1</a:t>
                      </a:r>
                      <a:r>
                        <a:rPr lang="ko-KR" altLang="en-US" sz="1400" dirty="0"/>
                        <a:t>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1752324"/>
                  </a:ext>
                </a:extLst>
              </a:tr>
              <a:tr h="44196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/>
                        <a:t>출력층의 활성화 함수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/>
                        <a:t>로지스틱 함수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/>
                        <a:t>로지스틱 함수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/>
                        <a:t>소프트맥스 함수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3628680"/>
                  </a:ext>
                </a:extLst>
              </a:tr>
              <a:tr h="44196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/>
                        <a:t>손실 함수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/>
                        <a:t>크로스 엔트로피</a:t>
                      </a:r>
                      <a:endParaRPr lang="en-US" altLang="ko-KR" sz="1400" dirty="0"/>
                    </a:p>
                    <a:p>
                      <a:pPr algn="l" latinLnBrk="1"/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/>
                        <a:t>로그 손실</a:t>
                      </a:r>
                      <a:r>
                        <a:rPr lang="en-US" altLang="ko-KR" sz="1400" dirty="0"/>
                        <a:t>)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/>
                        <a:t>크로스 엔트로피</a:t>
                      </a:r>
                      <a:endParaRPr lang="en-US" altLang="ko-KR" sz="1400" dirty="0"/>
                    </a:p>
                    <a:p>
                      <a:pPr algn="l" latinLnBrk="1"/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/>
                        <a:t>로그 손실</a:t>
                      </a:r>
                      <a:r>
                        <a:rPr lang="en-US" altLang="ko-KR" sz="1400" dirty="0"/>
                        <a:t>)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/>
                        <a:t>크로스 엔트로피</a:t>
                      </a:r>
                      <a:endParaRPr lang="en-US" altLang="ko-KR" sz="1400" dirty="0"/>
                    </a:p>
                    <a:p>
                      <a:pPr algn="l" latinLnBrk="1"/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/>
                        <a:t>로그 손실</a:t>
                      </a:r>
                      <a:r>
                        <a:rPr lang="en-US" altLang="ko-KR" sz="1400" dirty="0"/>
                        <a:t>)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716988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2601957" y="1601866"/>
            <a:ext cx="34708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표 </a:t>
            </a:r>
            <a:r>
              <a:rPr lang="en-US" altLang="ko-KR" sz="1600" dirty="0"/>
              <a:t>10-2. </a:t>
            </a:r>
            <a:r>
              <a:rPr lang="ko-KR" altLang="en-US" sz="1600" dirty="0"/>
              <a:t>분류 </a:t>
            </a:r>
            <a:r>
              <a:rPr lang="en-US" altLang="ko-KR" sz="1600" dirty="0"/>
              <a:t>MLP</a:t>
            </a:r>
            <a:r>
              <a:rPr lang="ko-KR" altLang="en-US" sz="1600" dirty="0"/>
              <a:t>의 전형적인 구조</a:t>
            </a:r>
          </a:p>
        </p:txBody>
      </p:sp>
    </p:spTree>
    <p:extLst>
      <p:ext uri="{BB962C8B-B14F-4D97-AF65-F5344CB8AC3E}">
        <p14:creationId xmlns:p14="http://schemas.microsoft.com/office/powerpoint/2010/main" val="35495060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 txBox="1">
            <a:spLocks/>
          </p:cNvSpPr>
          <p:nvPr/>
        </p:nvSpPr>
        <p:spPr>
          <a:xfrm>
            <a:off x="224636" y="153624"/>
            <a:ext cx="7398397" cy="528831"/>
          </a:xfrm>
          <a:prstGeom prst="rect">
            <a:avLst/>
          </a:prstGeom>
          <a:ln>
            <a:noFill/>
          </a:ln>
        </p:spPr>
        <p:txBody>
          <a:bodyPr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spc="-110" dirty="0">
                <a:latin typeface="HY헤드라인M" panose="02030600000101010101" pitchFamily="18" charset="-127"/>
                <a:ea typeface="HY헤드라인M" panose="02030600000101010101" pitchFamily="18" charset="-127"/>
                <a:cs typeface="KoPubWorld돋움체_Pro Bold" panose="00000800000000000000" pitchFamily="50" charset="-127"/>
              </a:rPr>
              <a:t>10.1.4 </a:t>
            </a:r>
            <a:r>
              <a:rPr lang="ko-KR" altLang="en-US" sz="2800" spc="-110" dirty="0">
                <a:latin typeface="HY헤드라인M" panose="02030600000101010101" pitchFamily="18" charset="-127"/>
                <a:ea typeface="HY헤드라인M" panose="02030600000101010101" pitchFamily="18" charset="-127"/>
                <a:cs typeface="KoPubWorld돋움체_Pro Bold" panose="00000800000000000000" pitchFamily="50" charset="-127"/>
              </a:rPr>
              <a:t>다층 퍼셉트론과 역전파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D380D-D4EB-4125-828A-7A3AAE17E7CC}" type="slidenum">
              <a:rPr lang="ko-KR" altLang="en-US" smtClean="0"/>
              <a:pPr/>
              <a:t>2</a:t>
            </a:fld>
            <a:endParaRPr lang="ko-KR" alt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314065" y="1059425"/>
            <a:ext cx="28472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ym typeface="Symbol" panose="05050102010706020507" pitchFamily="18" charset="2"/>
              </a:rPr>
              <a:t> 다층 퍼셉트론 </a:t>
            </a:r>
            <a:r>
              <a:rPr lang="en-US" altLang="ko-KR" sz="2000" dirty="0">
                <a:sym typeface="Symbol" panose="05050102010706020507" pitchFamily="18" charset="2"/>
              </a:rPr>
              <a:t>(MLP)</a:t>
            </a:r>
            <a:endParaRPr lang="ko-KR" altLang="en-US" sz="2000" dirty="0"/>
          </a:p>
        </p:txBody>
      </p:sp>
      <p:sp>
        <p:nvSpPr>
          <p:cNvPr id="32" name="직사각형 31"/>
          <p:cNvSpPr/>
          <p:nvPr/>
        </p:nvSpPr>
        <p:spPr>
          <a:xfrm>
            <a:off x="878114" y="1473963"/>
            <a:ext cx="5368401" cy="725083"/>
          </a:xfrm>
          <a:prstGeom prst="rect">
            <a:avLst/>
          </a:prstGeom>
          <a:solidFill>
            <a:srgbClr val="00B050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/>
              <a:t>(</a:t>
            </a:r>
            <a:r>
              <a:rPr lang="ko-KR" altLang="en-US" sz="1400" dirty="0"/>
              <a:t>통과</a:t>
            </a:r>
            <a:r>
              <a:rPr lang="en-US" altLang="ko-KR" sz="1400" dirty="0"/>
              <a:t>)</a:t>
            </a:r>
            <a:r>
              <a:rPr lang="ko-KR" altLang="en-US" sz="1400" dirty="0"/>
              <a:t>입력층 </a:t>
            </a:r>
            <a:r>
              <a:rPr lang="en-US" altLang="ko-KR" sz="1400" dirty="0"/>
              <a:t>[input</a:t>
            </a:r>
            <a:r>
              <a:rPr lang="ko-KR" altLang="en-US" sz="1400" dirty="0"/>
              <a:t> </a:t>
            </a:r>
            <a:r>
              <a:rPr lang="en-US" altLang="ko-KR" sz="1400" dirty="0"/>
              <a:t>layer] 		1EA</a:t>
            </a:r>
          </a:p>
          <a:p>
            <a:r>
              <a:rPr lang="ko-KR" altLang="en-US" sz="1400" dirty="0"/>
              <a:t>은닉층 </a:t>
            </a:r>
            <a:r>
              <a:rPr lang="en-US" altLang="ko-KR" sz="1400" dirty="0"/>
              <a:t>[hidden layer]    		1EA </a:t>
            </a:r>
            <a:r>
              <a:rPr lang="ko-KR" altLang="en-US" sz="1400" dirty="0"/>
              <a:t>이상</a:t>
            </a:r>
            <a:endParaRPr lang="en-US" altLang="ko-KR" sz="1400" dirty="0"/>
          </a:p>
          <a:p>
            <a:r>
              <a:rPr lang="ko-KR" altLang="en-US" sz="1400" dirty="0">
                <a:latin typeface="+mj-lt"/>
              </a:rPr>
              <a:t>출력층 </a:t>
            </a:r>
            <a:r>
              <a:rPr lang="en-US" altLang="ko-KR" sz="1400" dirty="0">
                <a:latin typeface="+mj-lt"/>
              </a:rPr>
              <a:t>[output</a:t>
            </a:r>
            <a:r>
              <a:rPr lang="ko-KR" altLang="en-US" sz="1400" dirty="0">
                <a:latin typeface="+mj-lt"/>
              </a:rPr>
              <a:t> </a:t>
            </a:r>
            <a:r>
              <a:rPr lang="en-US" altLang="ko-KR" sz="1400" dirty="0">
                <a:latin typeface="+mj-lt"/>
              </a:rPr>
              <a:t>layer]     		1EA</a:t>
            </a:r>
            <a:endParaRPr lang="ko-KR" altLang="en-US" sz="1400" dirty="0">
              <a:latin typeface="+mj-lt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2108570" y="2689113"/>
            <a:ext cx="4942773" cy="3144838"/>
            <a:chOff x="2592387" y="3071813"/>
            <a:chExt cx="4942773" cy="3144838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92387" y="3071813"/>
              <a:ext cx="4137945" cy="3144838"/>
            </a:xfrm>
            <a:prstGeom prst="rect">
              <a:avLst/>
            </a:prstGeom>
          </p:spPr>
        </p:pic>
        <p:sp>
          <p:nvSpPr>
            <p:cNvPr id="33" name="직사각형 32"/>
            <p:cNvSpPr/>
            <p:nvPr/>
          </p:nvSpPr>
          <p:spPr>
            <a:xfrm>
              <a:off x="6893136" y="3726717"/>
              <a:ext cx="642023" cy="395127"/>
            </a:xfrm>
            <a:prstGeom prst="rect">
              <a:avLst/>
            </a:prstGeom>
            <a:solidFill>
              <a:srgbClr val="FF0000"/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200" dirty="0"/>
                <a:t>상위층</a:t>
              </a:r>
              <a:endParaRPr lang="en-US" altLang="ko-KR" sz="1200" dirty="0"/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6893137" y="4899193"/>
              <a:ext cx="642023" cy="392421"/>
            </a:xfrm>
            <a:prstGeom prst="rect">
              <a:avLst/>
            </a:prstGeom>
            <a:solidFill>
              <a:srgbClr val="FF0000"/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200" dirty="0"/>
                <a:t>하위층</a:t>
              </a:r>
              <a:endParaRPr lang="en-US" altLang="ko-KR" sz="1200" dirty="0"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1069159" y="6007510"/>
            <a:ext cx="62792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그림</a:t>
            </a:r>
            <a:r>
              <a:rPr lang="en-US" altLang="ko-KR" sz="1400" dirty="0"/>
              <a:t>10-7. </a:t>
            </a:r>
            <a:r>
              <a:rPr lang="ko-KR" altLang="en-US" sz="1400" dirty="0"/>
              <a:t>입력층</a:t>
            </a:r>
            <a:r>
              <a:rPr lang="en-US" altLang="ko-KR" sz="1400" dirty="0"/>
              <a:t>(</a:t>
            </a:r>
            <a:r>
              <a:rPr lang="ko-KR" altLang="en-US" sz="1400" dirty="0"/>
              <a:t>입력 뉴런 </a:t>
            </a:r>
            <a:r>
              <a:rPr lang="en-US" altLang="ko-KR" sz="1400" dirty="0"/>
              <a:t>2</a:t>
            </a:r>
            <a:r>
              <a:rPr lang="ko-KR" altLang="en-US" sz="1400" dirty="0"/>
              <a:t>개</a:t>
            </a:r>
            <a:r>
              <a:rPr lang="en-US" altLang="ko-KR" sz="1400" dirty="0"/>
              <a:t>), </a:t>
            </a:r>
            <a:r>
              <a:rPr lang="ko-KR" altLang="en-US" sz="1400" dirty="0"/>
              <a:t>출력층</a:t>
            </a:r>
            <a:r>
              <a:rPr lang="en-US" altLang="ko-KR" sz="1400" dirty="0"/>
              <a:t>(</a:t>
            </a:r>
            <a:r>
              <a:rPr lang="ko-KR" altLang="en-US" sz="1400" dirty="0"/>
              <a:t>출력 뉴런 </a:t>
            </a:r>
            <a:r>
              <a:rPr lang="en-US" altLang="ko-KR" sz="1400" dirty="0"/>
              <a:t>3</a:t>
            </a:r>
            <a:r>
              <a:rPr lang="ko-KR" altLang="en-US" sz="1400" dirty="0"/>
              <a:t>개</a:t>
            </a:r>
            <a:r>
              <a:rPr lang="en-US" altLang="ko-KR" sz="1400" dirty="0"/>
              <a:t>)</a:t>
            </a:r>
            <a:r>
              <a:rPr lang="ko-KR" altLang="en-US" sz="1400" dirty="0"/>
              <a:t>로 구성된 </a:t>
            </a:r>
            <a:r>
              <a:rPr lang="en-US" altLang="ko-KR" sz="1400" dirty="0"/>
              <a:t>MLP </a:t>
            </a:r>
            <a:r>
              <a:rPr lang="ko-KR" altLang="en-US" sz="1400" dirty="0"/>
              <a:t>구조</a:t>
            </a:r>
            <a:endParaRPr lang="en-US" altLang="ko-KR" sz="1400" dirty="0"/>
          </a:p>
          <a:p>
            <a:r>
              <a:rPr lang="ko-KR" altLang="en-US" sz="1400" dirty="0"/>
              <a:t>              </a:t>
            </a:r>
            <a:r>
              <a:rPr lang="en-US" altLang="ko-KR" sz="1400" dirty="0"/>
              <a:t>(</a:t>
            </a:r>
            <a:r>
              <a:rPr lang="ko-KR" altLang="en-US" sz="1400" dirty="0"/>
              <a:t>편향 뉴런을 표기했지만</a:t>
            </a:r>
            <a:r>
              <a:rPr lang="en-US" altLang="ko-KR" sz="1400" dirty="0"/>
              <a:t>, </a:t>
            </a:r>
            <a:r>
              <a:rPr lang="ko-KR" altLang="en-US" sz="1400" dirty="0"/>
              <a:t>보통 따로 나타내지 않음</a:t>
            </a:r>
            <a:r>
              <a:rPr lang="en-US" altLang="ko-KR" sz="1400" dirty="0"/>
              <a:t>) </a:t>
            </a:r>
            <a:endParaRPr lang="ko-KR" altLang="en-US" sz="1400" dirty="0"/>
          </a:p>
        </p:txBody>
      </p:sp>
      <p:cxnSp>
        <p:nvCxnSpPr>
          <p:cNvPr id="19" name="직선 화살표 연결선 18"/>
          <p:cNvCxnSpPr>
            <a:stCxn id="33" idx="2"/>
            <a:endCxn id="40" idx="0"/>
          </p:cNvCxnSpPr>
          <p:nvPr/>
        </p:nvCxnSpPr>
        <p:spPr>
          <a:xfrm>
            <a:off x="6730331" y="3739144"/>
            <a:ext cx="1" cy="77734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17987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 txBox="1">
            <a:spLocks/>
          </p:cNvSpPr>
          <p:nvPr/>
        </p:nvSpPr>
        <p:spPr>
          <a:xfrm>
            <a:off x="224636" y="153624"/>
            <a:ext cx="7398397" cy="528831"/>
          </a:xfrm>
          <a:prstGeom prst="rect">
            <a:avLst/>
          </a:prstGeom>
          <a:ln>
            <a:noFill/>
          </a:ln>
        </p:spPr>
        <p:txBody>
          <a:bodyPr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spc="-110" dirty="0">
                <a:latin typeface="HY헤드라인M" panose="02030600000101010101" pitchFamily="18" charset="-127"/>
                <a:ea typeface="HY헤드라인M" panose="02030600000101010101" pitchFamily="18" charset="-127"/>
                <a:cs typeface="KoPubWorld돋움체_Pro Bold" panose="00000800000000000000" pitchFamily="50" charset="-127"/>
              </a:rPr>
              <a:t>10.1.4 </a:t>
            </a:r>
            <a:r>
              <a:rPr lang="ko-KR" altLang="en-US" sz="2800" spc="-110" dirty="0">
                <a:latin typeface="HY헤드라인M" panose="02030600000101010101" pitchFamily="18" charset="-127"/>
                <a:ea typeface="HY헤드라인M" panose="02030600000101010101" pitchFamily="18" charset="-127"/>
                <a:cs typeface="KoPubWorld돋움체_Pro Bold" panose="00000800000000000000" pitchFamily="50" charset="-127"/>
              </a:rPr>
              <a:t>다층 퍼셉트론과 역전파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D380D-D4EB-4125-828A-7A3AAE17E7CC}" type="slidenum">
              <a:rPr lang="ko-KR" altLang="en-US" smtClean="0"/>
              <a:pPr/>
              <a:t>3</a:t>
            </a:fld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909372" y="3430564"/>
            <a:ext cx="7716469" cy="400110"/>
          </a:xfrm>
          <a:prstGeom prst="rect">
            <a:avLst/>
          </a:prstGeom>
          <a:solidFill>
            <a:srgbClr val="00B050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/>
              <a:t>  신호가 입력</a:t>
            </a:r>
            <a:r>
              <a:rPr lang="en-US" altLang="ko-KR" sz="1600" dirty="0">
                <a:sym typeface="Wingdings" panose="05000000000000000000" pitchFamily="2" charset="2"/>
              </a:rPr>
              <a:t></a:t>
            </a:r>
            <a:r>
              <a:rPr lang="ko-KR" altLang="en-US" sz="1600" dirty="0">
                <a:sym typeface="Wingdings" panose="05000000000000000000" pitchFamily="2" charset="2"/>
              </a:rPr>
              <a:t>출력의 한 방향으로만 흐름</a:t>
            </a:r>
            <a:endParaRPr lang="en-US" altLang="ko-KR" sz="1600" dirty="0"/>
          </a:p>
        </p:txBody>
      </p:sp>
      <p:sp>
        <p:nvSpPr>
          <p:cNvPr id="8" name="TextBox 7"/>
          <p:cNvSpPr txBox="1"/>
          <p:nvPr/>
        </p:nvSpPr>
        <p:spPr>
          <a:xfrm>
            <a:off x="503719" y="3030454"/>
            <a:ext cx="69255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ym typeface="Symbol" panose="05050102010706020507" pitchFamily="18" charset="2"/>
              </a:rPr>
              <a:t> </a:t>
            </a:r>
            <a:r>
              <a:rPr lang="ko-KR" altLang="en-US" sz="2000" dirty="0" smtClean="0">
                <a:sym typeface="Symbol" panose="05050102010706020507" pitchFamily="18" charset="2"/>
              </a:rPr>
              <a:t>피드포워드 신경망 </a:t>
            </a:r>
            <a:r>
              <a:rPr lang="en-US" altLang="ko-KR" sz="2000" dirty="0" smtClean="0">
                <a:sym typeface="Symbol" panose="05050102010706020507" pitchFamily="18" charset="2"/>
              </a:rPr>
              <a:t>(Feedforward </a:t>
            </a:r>
            <a:r>
              <a:rPr lang="en-US" altLang="ko-KR" sz="2000" dirty="0">
                <a:sym typeface="Symbol" panose="05050102010706020507" pitchFamily="18" charset="2"/>
              </a:rPr>
              <a:t>Neural </a:t>
            </a:r>
            <a:r>
              <a:rPr lang="en-US" altLang="ko-KR" sz="2000" dirty="0" smtClean="0">
                <a:sym typeface="Symbol" panose="05050102010706020507" pitchFamily="18" charset="2"/>
              </a:rPr>
              <a:t>Network, </a:t>
            </a:r>
            <a:r>
              <a:rPr lang="en-US" altLang="ko-KR" sz="2000" dirty="0" smtClean="0">
                <a:sym typeface="Symbol" panose="05050102010706020507" pitchFamily="18" charset="2"/>
              </a:rPr>
              <a:t>FNN</a:t>
            </a:r>
            <a:r>
              <a:rPr lang="en-US" altLang="ko-KR" sz="2000" dirty="0" smtClean="0">
                <a:sym typeface="Symbol" panose="05050102010706020507" pitchFamily="18" charset="2"/>
              </a:rPr>
              <a:t>)</a:t>
            </a:r>
            <a:endParaRPr lang="ko-KR" altLang="en-US" sz="2000" dirty="0"/>
          </a:p>
        </p:txBody>
      </p:sp>
      <p:sp>
        <p:nvSpPr>
          <p:cNvPr id="9" name="직사각형 8"/>
          <p:cNvSpPr/>
          <p:nvPr/>
        </p:nvSpPr>
        <p:spPr>
          <a:xfrm>
            <a:off x="905987" y="4538010"/>
            <a:ext cx="7730014" cy="504732"/>
          </a:xfrm>
          <a:prstGeom prst="rect">
            <a:avLst/>
          </a:prstGeom>
          <a:solidFill>
            <a:srgbClr val="00B050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/>
              <a:t>  은닉층을 여러 개 쌓아 올린 인공 신경망</a:t>
            </a:r>
            <a:endParaRPr lang="en-US" altLang="ko-KR" sz="1600" dirty="0"/>
          </a:p>
          <a:p>
            <a:r>
              <a:rPr lang="en-US" altLang="ko-KR" sz="1600" dirty="0"/>
              <a:t>* </a:t>
            </a:r>
            <a:r>
              <a:rPr lang="ko-KR" altLang="en-US" sz="1600" dirty="0"/>
              <a:t>은닉층 수가 적어도</a:t>
            </a:r>
            <a:r>
              <a:rPr lang="en-US" altLang="ko-KR" sz="1600" dirty="0"/>
              <a:t>,</a:t>
            </a:r>
            <a:r>
              <a:rPr lang="ko-KR" altLang="en-US" sz="1600" dirty="0"/>
              <a:t> 신경망이 사용되면 </a:t>
            </a:r>
            <a:r>
              <a:rPr lang="en-US" altLang="ko-KR" sz="1600" dirty="0"/>
              <a:t>Deep Learning </a:t>
            </a:r>
            <a:r>
              <a:rPr lang="ko-KR" altLang="en-US" sz="1600" dirty="0"/>
              <a:t>이라고 말하기도 함</a:t>
            </a:r>
            <a:r>
              <a:rPr lang="en-US" altLang="ko-KR" sz="1600" dirty="0"/>
              <a:t>.</a:t>
            </a:r>
            <a:r>
              <a:rPr lang="ko-KR" altLang="en-US" sz="1600" dirty="0"/>
              <a:t> </a:t>
            </a:r>
            <a:endParaRPr lang="en-US" altLang="ko-KR" sz="1600" dirty="0"/>
          </a:p>
        </p:txBody>
      </p:sp>
      <p:sp>
        <p:nvSpPr>
          <p:cNvPr id="10" name="TextBox 9"/>
          <p:cNvSpPr txBox="1"/>
          <p:nvPr/>
        </p:nvSpPr>
        <p:spPr>
          <a:xfrm>
            <a:off x="500333" y="4137900"/>
            <a:ext cx="53663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ym typeface="Symbol" panose="05050102010706020507" pitchFamily="18" charset="2"/>
              </a:rPr>
              <a:t> </a:t>
            </a:r>
            <a:r>
              <a:rPr lang="ko-KR" altLang="en-US" sz="2000" dirty="0" smtClean="0">
                <a:sym typeface="Symbol" panose="05050102010706020507" pitchFamily="18" charset="2"/>
              </a:rPr>
              <a:t>심층 신경망</a:t>
            </a:r>
            <a:r>
              <a:rPr lang="en-US" altLang="ko-KR" sz="2000" dirty="0" smtClean="0">
                <a:sym typeface="Symbol" panose="05050102010706020507" pitchFamily="18" charset="2"/>
              </a:rPr>
              <a:t> </a:t>
            </a:r>
            <a:r>
              <a:rPr lang="en-US" altLang="ko-KR" sz="2000" dirty="0">
                <a:sym typeface="Symbol" panose="05050102010706020507" pitchFamily="18" charset="2"/>
              </a:rPr>
              <a:t>(Deep Neural </a:t>
            </a:r>
            <a:r>
              <a:rPr lang="en-US" altLang="ko-KR" sz="2000" dirty="0" smtClean="0">
                <a:sym typeface="Symbol" panose="05050102010706020507" pitchFamily="18" charset="2"/>
              </a:rPr>
              <a:t>Network, </a:t>
            </a:r>
            <a:r>
              <a:rPr lang="en-US" altLang="ko-KR" sz="2000" dirty="0" smtClean="0">
                <a:sym typeface="Symbol" panose="05050102010706020507" pitchFamily="18" charset="2"/>
              </a:rPr>
              <a:t>DNN</a:t>
            </a:r>
            <a:r>
              <a:rPr lang="en-US" altLang="ko-KR" sz="2000" dirty="0" smtClean="0">
                <a:sym typeface="Symbol" panose="05050102010706020507" pitchFamily="18" charset="2"/>
              </a:rPr>
              <a:t>)</a:t>
            </a:r>
            <a:endParaRPr lang="ko-KR" altLang="en-US" sz="2000" dirty="0"/>
          </a:p>
        </p:txBody>
      </p:sp>
      <p:sp>
        <p:nvSpPr>
          <p:cNvPr id="11" name="직사각형 10"/>
          <p:cNvSpPr/>
          <p:nvPr/>
        </p:nvSpPr>
        <p:spPr>
          <a:xfrm>
            <a:off x="899209" y="1300360"/>
            <a:ext cx="7736792" cy="521663"/>
          </a:xfrm>
          <a:prstGeom prst="rect">
            <a:avLst/>
          </a:prstGeom>
          <a:solidFill>
            <a:srgbClr val="00B050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/>
              <a:t>  출력층을 제외하고 모든 층은 편향 뉴런을 포함하여 다음 층과 완전히 연결</a:t>
            </a:r>
            <a:endParaRPr lang="en-US" altLang="ko-KR" sz="1600" dirty="0"/>
          </a:p>
        </p:txBody>
      </p:sp>
      <p:sp>
        <p:nvSpPr>
          <p:cNvPr id="12" name="TextBox 11"/>
          <p:cNvSpPr txBox="1"/>
          <p:nvPr/>
        </p:nvSpPr>
        <p:spPr>
          <a:xfrm>
            <a:off x="493555" y="900251"/>
            <a:ext cx="17822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ym typeface="Symbol" panose="05050102010706020507" pitchFamily="18" charset="2"/>
              </a:rPr>
              <a:t> </a:t>
            </a:r>
            <a:r>
              <a:rPr lang="en-US" altLang="ko-KR" sz="2000" dirty="0">
                <a:sym typeface="Symbol" panose="05050102010706020507" pitchFamily="18" charset="2"/>
              </a:rPr>
              <a:t>MLP </a:t>
            </a:r>
            <a:r>
              <a:rPr lang="ko-KR" altLang="en-US" sz="2000" dirty="0">
                <a:sym typeface="Symbol" panose="05050102010706020507" pitchFamily="18" charset="2"/>
              </a:rPr>
              <a:t>연결</a:t>
            </a:r>
            <a:endParaRPr lang="ko-KR" altLang="en-US" sz="2000" dirty="0"/>
          </a:p>
        </p:txBody>
      </p:sp>
      <p:sp>
        <p:nvSpPr>
          <p:cNvPr id="13" name="직사각형 12"/>
          <p:cNvSpPr/>
          <p:nvPr/>
        </p:nvSpPr>
        <p:spPr>
          <a:xfrm>
            <a:off x="889050" y="2367157"/>
            <a:ext cx="7736792" cy="521663"/>
          </a:xfrm>
          <a:prstGeom prst="rect">
            <a:avLst/>
          </a:prstGeom>
          <a:solidFill>
            <a:srgbClr val="00B050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/>
              <a:t> 내부의 모든 뉴런이 이전 층의 모든 뉴런과 연결되어 있는 층</a:t>
            </a:r>
            <a:endParaRPr lang="en-US" altLang="ko-KR" sz="1600" dirty="0"/>
          </a:p>
        </p:txBody>
      </p:sp>
      <p:sp>
        <p:nvSpPr>
          <p:cNvPr id="14" name="TextBox 13"/>
          <p:cNvSpPr txBox="1"/>
          <p:nvPr/>
        </p:nvSpPr>
        <p:spPr>
          <a:xfrm>
            <a:off x="483396" y="1967048"/>
            <a:ext cx="78071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ym typeface="Symbol" panose="05050102010706020507" pitchFamily="18" charset="2"/>
              </a:rPr>
              <a:t> 완전연결층</a:t>
            </a:r>
            <a:r>
              <a:rPr lang="en-US" altLang="ko-KR" sz="2000" dirty="0">
                <a:sym typeface="Symbol" panose="05050102010706020507" pitchFamily="18" charset="2"/>
              </a:rPr>
              <a:t>(Fully Connected Layer) or </a:t>
            </a:r>
            <a:r>
              <a:rPr lang="ko-KR" altLang="en-US" sz="2000" dirty="0">
                <a:sym typeface="Symbol" panose="05050102010706020507" pitchFamily="18" charset="2"/>
              </a:rPr>
              <a:t>밀집층</a:t>
            </a:r>
            <a:r>
              <a:rPr lang="en-US" altLang="ko-KR" sz="2000" dirty="0">
                <a:sym typeface="Symbol" panose="05050102010706020507" pitchFamily="18" charset="2"/>
              </a:rPr>
              <a:t>(Dense</a:t>
            </a:r>
            <a:r>
              <a:rPr lang="ko-KR" altLang="en-US" sz="2000" dirty="0">
                <a:sym typeface="Symbol" panose="05050102010706020507" pitchFamily="18" charset="2"/>
              </a:rPr>
              <a:t> </a:t>
            </a:r>
            <a:r>
              <a:rPr lang="en-US" altLang="ko-KR" sz="2000" dirty="0">
                <a:sym typeface="Symbol" panose="05050102010706020507" pitchFamily="18" charset="2"/>
              </a:rPr>
              <a:t>Layer)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42071937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 txBox="1">
            <a:spLocks/>
          </p:cNvSpPr>
          <p:nvPr/>
        </p:nvSpPr>
        <p:spPr>
          <a:xfrm>
            <a:off x="224636" y="153624"/>
            <a:ext cx="7398397" cy="528831"/>
          </a:xfrm>
          <a:prstGeom prst="rect">
            <a:avLst/>
          </a:prstGeom>
          <a:ln>
            <a:noFill/>
          </a:ln>
        </p:spPr>
        <p:txBody>
          <a:bodyPr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spc="-110" dirty="0">
                <a:latin typeface="HY헤드라인M" panose="02030600000101010101" pitchFamily="18" charset="-127"/>
                <a:ea typeface="HY헤드라인M" panose="02030600000101010101" pitchFamily="18" charset="-127"/>
                <a:cs typeface="KoPubWorld돋움체_Pro Bold" panose="00000800000000000000" pitchFamily="50" charset="-127"/>
              </a:rPr>
              <a:t>10.1.4 </a:t>
            </a:r>
            <a:r>
              <a:rPr lang="ko-KR" altLang="en-US" sz="2800" spc="-110" dirty="0">
                <a:latin typeface="HY헤드라인M" panose="02030600000101010101" pitchFamily="18" charset="-127"/>
                <a:ea typeface="HY헤드라인M" panose="02030600000101010101" pitchFamily="18" charset="-127"/>
                <a:cs typeface="KoPubWorld돋움체_Pro Bold" panose="00000800000000000000" pitchFamily="50" charset="-127"/>
              </a:rPr>
              <a:t>다층 퍼셉트론과 역전파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D380D-D4EB-4125-828A-7A3AAE17E7CC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899209" y="1300358"/>
            <a:ext cx="7736792" cy="1519042"/>
          </a:xfrm>
          <a:prstGeom prst="rect">
            <a:avLst/>
          </a:prstGeom>
          <a:solidFill>
            <a:srgbClr val="00B050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/>
              <a:t>  </a:t>
            </a:r>
            <a:r>
              <a:rPr lang="en-US" altLang="ko-KR" sz="1400" dirty="0"/>
              <a:t>MLP</a:t>
            </a:r>
            <a:r>
              <a:rPr lang="ko-KR" altLang="en-US" sz="1400" dirty="0"/>
              <a:t>를 어떤 방법으로 훈련</a:t>
            </a:r>
            <a:r>
              <a:rPr lang="en-US" altLang="ko-KR" sz="1400" dirty="0"/>
              <a:t>?</a:t>
            </a:r>
          </a:p>
          <a:p>
            <a:r>
              <a:rPr lang="en-US" altLang="ko-KR" sz="1400" dirty="0"/>
              <a:t>  </a:t>
            </a:r>
            <a:r>
              <a:rPr lang="en-US" altLang="ko-KR" sz="1400" dirty="0" smtClean="0"/>
              <a:t>Rumelhart, Hinton </a:t>
            </a:r>
            <a:r>
              <a:rPr lang="en-US" altLang="ko-KR" sz="1400" dirty="0"/>
              <a:t>and </a:t>
            </a:r>
            <a:r>
              <a:rPr lang="en-US" altLang="ko-KR" sz="1400" dirty="0" smtClean="0"/>
              <a:t>Williams </a:t>
            </a:r>
            <a:r>
              <a:rPr lang="en-US" altLang="ko-KR" sz="1400" dirty="0"/>
              <a:t>(1986)</a:t>
            </a:r>
          </a:p>
          <a:p>
            <a:r>
              <a:rPr lang="en-US" altLang="ko-KR" sz="1400" dirty="0"/>
              <a:t>  </a:t>
            </a:r>
            <a:r>
              <a:rPr lang="en-US" altLang="ko-KR" sz="1400" dirty="0" smtClean="0"/>
              <a:t>       </a:t>
            </a:r>
            <a:r>
              <a:rPr lang="en-US" altLang="ko-KR" sz="1400" dirty="0" smtClean="0">
                <a:sym typeface="Wingdings" panose="05000000000000000000" pitchFamily="2" charset="2"/>
              </a:rPr>
              <a:t>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효율적으로</a:t>
            </a:r>
            <a:r>
              <a:rPr lang="ko-KR" altLang="en-US" sz="1400" dirty="0" smtClean="0"/>
              <a:t> </a:t>
            </a:r>
            <a:r>
              <a:rPr lang="ko-KR" altLang="en-US" sz="1400" dirty="0" smtClean="0">
                <a:sym typeface="Symbol" panose="05050102010706020507" pitchFamily="18" charset="2"/>
              </a:rPr>
              <a:t> 값을</a:t>
            </a:r>
            <a:r>
              <a:rPr lang="ko-KR" altLang="en-US" sz="1400" dirty="0" smtClean="0"/>
              <a:t> </a:t>
            </a:r>
            <a:r>
              <a:rPr lang="ko-KR" altLang="en-US" sz="1400" dirty="0"/>
              <a:t>자동계산</a:t>
            </a:r>
            <a:r>
              <a:rPr lang="en-US" altLang="ko-KR" sz="1400" dirty="0"/>
              <a:t>(autodiff)</a:t>
            </a:r>
            <a:r>
              <a:rPr lang="ko-KR" altLang="en-US" sz="1400" dirty="0"/>
              <a:t>하는 </a:t>
            </a:r>
            <a:r>
              <a:rPr lang="en-US" altLang="ko-KR" sz="1400" dirty="0" smtClean="0"/>
              <a:t>GD Algorithm </a:t>
            </a:r>
            <a:r>
              <a:rPr lang="ko-KR" altLang="en-US" sz="1400" dirty="0" smtClean="0"/>
              <a:t>제안</a:t>
            </a:r>
            <a:endParaRPr lang="en-US" altLang="ko-KR" sz="1400" dirty="0"/>
          </a:p>
          <a:p>
            <a:r>
              <a:rPr lang="ko-KR" altLang="en-US" sz="1400" dirty="0" smtClean="0">
                <a:solidFill>
                  <a:srgbClr val="0070C0"/>
                </a:solidFill>
              </a:rPr>
              <a:t>  </a:t>
            </a:r>
            <a:r>
              <a:rPr lang="ko-KR" altLang="en-US" sz="1400" dirty="0">
                <a:solidFill>
                  <a:srgbClr val="0070C0"/>
                </a:solidFill>
              </a:rPr>
              <a:t>네트워크를 두 번 통과하는 것만으로 모든 모델 파라미터에 대한 </a:t>
            </a:r>
            <a:r>
              <a:rPr lang="ko-KR" altLang="en-US" sz="1400" dirty="0" smtClean="0">
                <a:solidFill>
                  <a:srgbClr val="0070C0"/>
                </a:solidFill>
              </a:rPr>
              <a:t>네트워크 오차의</a:t>
            </a:r>
            <a:endParaRPr lang="en-US" altLang="ko-KR" sz="1400" dirty="0">
              <a:solidFill>
                <a:srgbClr val="0070C0"/>
              </a:solidFill>
            </a:endParaRPr>
          </a:p>
          <a:p>
            <a:r>
              <a:rPr lang="en-US" altLang="ko-KR" sz="1400" dirty="0">
                <a:solidFill>
                  <a:srgbClr val="0070C0"/>
                </a:solidFill>
              </a:rPr>
              <a:t>    </a:t>
            </a:r>
            <a:r>
              <a:rPr lang="ko-KR" altLang="en-US" sz="1400" dirty="0">
                <a:solidFill>
                  <a:srgbClr val="0070C0"/>
                </a:solidFill>
              </a:rPr>
              <a:t>     </a:t>
            </a:r>
            <a:r>
              <a:rPr lang="ko-KR" altLang="en-US" sz="1400" dirty="0" smtClean="0">
                <a:solidFill>
                  <a:srgbClr val="0070C0"/>
                </a:solidFill>
                <a:sym typeface="Symbol" panose="05050102010706020507" pitchFamily="18" charset="2"/>
              </a:rPr>
              <a:t></a:t>
            </a:r>
            <a:r>
              <a:rPr lang="ko-KR" altLang="en-US" sz="1400" dirty="0">
                <a:solidFill>
                  <a:srgbClr val="0070C0"/>
                </a:solidFill>
              </a:rPr>
              <a:t>를 계산할 수 있음</a:t>
            </a:r>
            <a:r>
              <a:rPr lang="en-US" altLang="ko-KR" sz="1400" dirty="0">
                <a:solidFill>
                  <a:srgbClr val="0070C0"/>
                </a:solidFill>
              </a:rPr>
              <a:t>.</a:t>
            </a:r>
          </a:p>
          <a:p>
            <a:r>
              <a:rPr lang="en-US" altLang="ko-KR" sz="1400" dirty="0">
                <a:solidFill>
                  <a:srgbClr val="0070C0"/>
                </a:solidFill>
              </a:rPr>
              <a:t>  </a:t>
            </a:r>
            <a:r>
              <a:rPr lang="ko-KR" altLang="en-US" sz="1400" dirty="0">
                <a:solidFill>
                  <a:srgbClr val="0070C0"/>
                </a:solidFill>
              </a:rPr>
              <a:t>오차 감소를 위해 각 연결가중치와 편향값이 어떻게 바뀌어야 할 지 알 수 있음</a:t>
            </a:r>
            <a:r>
              <a:rPr lang="en-US" altLang="ko-KR" sz="1400" dirty="0">
                <a:solidFill>
                  <a:srgbClr val="0070C0"/>
                </a:solidFill>
              </a:rPr>
              <a:t>.</a:t>
            </a:r>
          </a:p>
          <a:p>
            <a:r>
              <a:rPr lang="en-US" altLang="ko-KR" sz="1400" dirty="0">
                <a:solidFill>
                  <a:srgbClr val="0070C0"/>
                </a:solidFill>
              </a:rPr>
              <a:t>  </a:t>
            </a:r>
            <a:r>
              <a:rPr lang="ko-KR" altLang="en-US" sz="1400" dirty="0" smtClean="0">
                <a:solidFill>
                  <a:srgbClr val="0070C0"/>
                </a:solidFill>
              </a:rPr>
              <a:t>계산된 </a:t>
            </a:r>
            <a:r>
              <a:rPr lang="ko-KR" altLang="en-US" sz="1400" dirty="0" smtClean="0">
                <a:solidFill>
                  <a:srgbClr val="0070C0"/>
                </a:solidFill>
                <a:sym typeface="Symbol" panose="05050102010706020507" pitchFamily="18" charset="2"/>
              </a:rPr>
              <a:t></a:t>
            </a:r>
            <a:r>
              <a:rPr lang="ko-KR" altLang="en-US" sz="1400" dirty="0">
                <a:solidFill>
                  <a:srgbClr val="0070C0"/>
                </a:solidFill>
              </a:rPr>
              <a:t>를 </a:t>
            </a:r>
            <a:r>
              <a:rPr lang="ko-KR" altLang="en-US" sz="1400" dirty="0" smtClean="0">
                <a:solidFill>
                  <a:srgbClr val="0070C0"/>
                </a:solidFill>
              </a:rPr>
              <a:t>이용</a:t>
            </a:r>
            <a:r>
              <a:rPr lang="en-US" altLang="ko-KR" sz="1400" dirty="0" smtClean="0">
                <a:solidFill>
                  <a:srgbClr val="0070C0"/>
                </a:solidFill>
              </a:rPr>
              <a:t>,</a:t>
            </a:r>
            <a:r>
              <a:rPr lang="ko-KR" altLang="en-US" sz="1400" dirty="0" smtClean="0">
                <a:solidFill>
                  <a:srgbClr val="0070C0"/>
                </a:solidFill>
              </a:rPr>
              <a:t> </a:t>
            </a:r>
            <a:r>
              <a:rPr lang="ko-KR" altLang="en-US" sz="1400" dirty="0" smtClean="0">
                <a:solidFill>
                  <a:srgbClr val="0070C0"/>
                </a:solidFill>
              </a:rPr>
              <a:t>경사하강법을 </a:t>
            </a:r>
            <a:r>
              <a:rPr lang="ko-KR" altLang="en-US" sz="1400" dirty="0" smtClean="0">
                <a:solidFill>
                  <a:srgbClr val="0070C0"/>
                </a:solidFill>
              </a:rPr>
              <a:t>적용하여</a:t>
            </a:r>
            <a:r>
              <a:rPr lang="ko-KR" altLang="en-US" sz="1400" dirty="0" smtClean="0">
                <a:solidFill>
                  <a:srgbClr val="0070C0"/>
                </a:solidFill>
              </a:rPr>
              <a:t> </a:t>
            </a:r>
            <a:r>
              <a:rPr lang="ko-KR" altLang="en-US" sz="1400" dirty="0">
                <a:solidFill>
                  <a:srgbClr val="0070C0"/>
                </a:solidFill>
              </a:rPr>
              <a:t>수렴할 때까지 반복 </a:t>
            </a:r>
            <a:r>
              <a:rPr lang="ko-KR" altLang="en-US" sz="1400" dirty="0" smtClean="0">
                <a:solidFill>
                  <a:srgbClr val="0070C0"/>
                </a:solidFill>
              </a:rPr>
              <a:t>수행하여 훈련함</a:t>
            </a:r>
            <a:r>
              <a:rPr lang="en-US" altLang="ko-KR" sz="1400" dirty="0" smtClean="0">
                <a:solidFill>
                  <a:srgbClr val="0070C0"/>
                </a:solidFill>
              </a:rPr>
              <a:t>.</a:t>
            </a:r>
            <a:r>
              <a:rPr lang="en-US" altLang="ko-KR" sz="1400" dirty="0" smtClean="0"/>
              <a:t>    </a:t>
            </a:r>
            <a:endParaRPr lang="en-US" altLang="ko-KR" sz="1400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93556" y="900251"/>
            <a:ext cx="53789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ym typeface="Symbol" panose="05050102010706020507" pitchFamily="18" charset="2"/>
              </a:rPr>
              <a:t> 역전파</a:t>
            </a:r>
            <a:r>
              <a:rPr lang="en-US" altLang="ko-KR" sz="2000" dirty="0">
                <a:sym typeface="Symbol" panose="05050102010706020507" pitchFamily="18" charset="2"/>
              </a:rPr>
              <a:t>(Back Propagation)</a:t>
            </a:r>
            <a:r>
              <a:rPr lang="ko-KR" altLang="en-US" sz="2000" dirty="0">
                <a:sym typeface="Symbol" panose="05050102010706020507" pitchFamily="18" charset="2"/>
              </a:rPr>
              <a:t>  훈련 알고리즘</a:t>
            </a:r>
            <a:endParaRPr lang="ko-KR" altLang="en-US" sz="2000" dirty="0"/>
          </a:p>
        </p:txBody>
      </p:sp>
      <p:sp>
        <p:nvSpPr>
          <p:cNvPr id="15" name="TextBox 14"/>
          <p:cNvSpPr txBox="1"/>
          <p:nvPr/>
        </p:nvSpPr>
        <p:spPr>
          <a:xfrm>
            <a:off x="493556" y="2892047"/>
            <a:ext cx="77677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ym typeface="Symbol" panose="05050102010706020507" pitchFamily="18" charset="2"/>
              </a:rPr>
              <a:t> </a:t>
            </a:r>
            <a:r>
              <a:rPr lang="ko-KR" altLang="en-US" sz="2000" dirty="0" smtClean="0">
                <a:sym typeface="Symbol" panose="05050102010706020507" pitchFamily="18" charset="2"/>
              </a:rPr>
              <a:t>후진모드 자동미분</a:t>
            </a:r>
            <a:r>
              <a:rPr lang="en-US" altLang="ko-KR" sz="2000" dirty="0" smtClean="0">
                <a:sym typeface="Symbol" panose="05050102010706020507" pitchFamily="18" charset="2"/>
              </a:rPr>
              <a:t>(</a:t>
            </a:r>
            <a:r>
              <a:rPr lang="en-US" altLang="ko-KR" sz="2000" dirty="0">
                <a:sym typeface="Symbol" panose="05050102010706020507" pitchFamily="18" charset="2"/>
              </a:rPr>
              <a:t>Reverse-mode Autodiff</a:t>
            </a:r>
            <a:r>
              <a:rPr lang="en-US" altLang="ko-KR" sz="2000" dirty="0" smtClean="0">
                <a:sym typeface="Symbol" panose="05050102010706020507" pitchFamily="18" charset="2"/>
              </a:rPr>
              <a:t>.) </a:t>
            </a:r>
            <a:r>
              <a:rPr lang="ko-KR" altLang="en-US" sz="2000" dirty="0" smtClean="0">
                <a:sym typeface="Symbol" panose="05050102010706020507" pitchFamily="18" charset="2"/>
              </a:rPr>
              <a:t>역전파 </a:t>
            </a:r>
            <a:r>
              <a:rPr lang="en-US" altLang="ko-KR" sz="2000" dirty="0" smtClean="0">
                <a:sym typeface="Symbol" panose="05050102010706020507" pitchFamily="18" charset="2"/>
              </a:rPr>
              <a:t>(</a:t>
            </a:r>
            <a:r>
              <a:rPr lang="ko-KR" altLang="en-US" sz="2000" dirty="0" smtClean="0">
                <a:sym typeface="Symbol" panose="05050102010706020507" pitchFamily="18" charset="2"/>
              </a:rPr>
              <a:t>부록 </a:t>
            </a:r>
            <a:r>
              <a:rPr lang="en-US" altLang="ko-KR" sz="2000" dirty="0" smtClean="0">
                <a:sym typeface="Symbol" panose="05050102010706020507" pitchFamily="18" charset="2"/>
              </a:rPr>
              <a:t>D-4) </a:t>
            </a:r>
            <a:endParaRPr lang="ko-KR" altLang="en-US" sz="20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209" y="3312437"/>
            <a:ext cx="4488916" cy="289128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21491" y="6282411"/>
            <a:ext cx="35230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그림 </a:t>
            </a:r>
            <a:r>
              <a:rPr lang="en-US" altLang="ko-KR" sz="1400" dirty="0" smtClean="0"/>
              <a:t>D-3. </a:t>
            </a:r>
            <a:r>
              <a:rPr lang="ko-KR" altLang="en-US" sz="1400" dirty="0" smtClean="0"/>
              <a:t>후진 모드 자동 미분</a:t>
            </a:r>
            <a:r>
              <a:rPr lang="en-US" altLang="ko-KR" sz="1400" dirty="0" smtClean="0"/>
              <a:t> (x=3, y=4)</a:t>
            </a:r>
            <a:endParaRPr lang="ko-KR" altLang="en-US" sz="1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6292362" y="4217963"/>
                <a:ext cx="1574662" cy="573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ko-KR" altLang="en-US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>
                              <a:latin typeface="Cambria Math" panose="02040503050406030204" pitchFamily="18" charset="0"/>
                            </a:rPr>
                            <m:t>∂</m:t>
                          </m:r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ko-KR" altLang="en-US" i="0">
                              <a:latin typeface="Cambria Math" panose="02040503050406030204" pitchFamily="18" charset="0"/>
                            </a:rPr>
                            <m:t>∂</m:t>
                          </m:r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ko-KR" alt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ko-KR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i="0">
                              <a:latin typeface="Cambria Math" panose="02040503050406030204" pitchFamily="18" charset="0"/>
                            </a:rPr>
                            <m:t>∂</m:t>
                          </m:r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ko-KR" altLang="en-US" i="0">
                              <a:latin typeface="Cambria Math" panose="02040503050406030204" pitchFamily="18" charset="0"/>
                            </a:rPr>
                            <m:t>∂</m:t>
                          </m:r>
                          <m:sSub>
                            <m:sSubPr>
                              <m:ctrlPr>
                                <a:rPr lang="ko-KR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ko-KR" alt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ko-KR" altLang="en-US">
                          <a:latin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ko-KR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i="0">
                              <a:latin typeface="Cambria Math" panose="02040503050406030204" pitchFamily="18" charset="0"/>
                            </a:rPr>
                            <m:t>∂</m:t>
                          </m:r>
                          <m:sSub>
                            <m:sSubPr>
                              <m:ctrlPr>
                                <a:rPr lang="ko-KR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ko-KR" alt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ko-KR" altLang="en-US" i="0">
                              <a:latin typeface="Cambria Math" panose="02040503050406030204" pitchFamily="18" charset="0"/>
                            </a:rPr>
                            <m:t>∂</m:t>
                          </m:r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ko-KR" altLang="en-US" dirty="0"/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2362" y="4217963"/>
                <a:ext cx="1574662" cy="57355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/>
          <p:cNvSpPr txBox="1"/>
          <p:nvPr/>
        </p:nvSpPr>
        <p:spPr>
          <a:xfrm>
            <a:off x="6256006" y="3861762"/>
            <a:ext cx="16113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식 </a:t>
            </a:r>
            <a:r>
              <a:rPr lang="en-US" altLang="ko-KR" sz="1400" dirty="0" smtClean="0"/>
              <a:t>D-4. </a:t>
            </a:r>
            <a:r>
              <a:rPr lang="ko-KR" altLang="en-US" sz="1400" dirty="0" smtClean="0"/>
              <a:t>연쇄 법칙</a:t>
            </a:r>
            <a:endParaRPr lang="en-US" altLang="ko-KR" sz="1400" dirty="0" smtClean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/>
              <p:cNvSpPr txBox="1"/>
              <p:nvPr/>
            </p:nvSpPr>
            <p:spPr>
              <a:xfrm>
                <a:off x="6237827" y="5337733"/>
                <a:ext cx="1705723" cy="6127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ko-KR" altLang="en-US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>
                              <a:latin typeface="Cambria Math" panose="02040503050406030204" pitchFamily="18" charset="0"/>
                            </a:rPr>
                            <m:t>∂</m:t>
                          </m:r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ko-KR" altLang="en-US" i="0">
                              <a:latin typeface="Cambria Math" panose="02040503050406030204" pitchFamily="18" charset="0"/>
                            </a:rPr>
                            <m:t>∂</m:t>
                          </m:r>
                          <m:sSub>
                            <m:sSubPr>
                              <m:ctrlPr>
                                <a:rPr lang="ko-KR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ko-KR" alt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ko-KR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i="0">
                              <a:latin typeface="Cambria Math" panose="02040503050406030204" pitchFamily="18" charset="0"/>
                            </a:rPr>
                            <m:t>∂</m:t>
                          </m:r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ko-KR" altLang="en-US" i="0">
                              <a:latin typeface="Cambria Math" panose="02040503050406030204" pitchFamily="18" charset="0"/>
                            </a:rPr>
                            <m:t>∂</m:t>
                          </m:r>
                          <m:sSub>
                            <m:sSubPr>
                              <m:ctrlPr>
                                <a:rPr lang="ko-KR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ko-KR" altLang="en-US" i="0">
                          <a:latin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ko-KR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i="0">
                              <a:latin typeface="Cambria Math" panose="02040503050406030204" pitchFamily="18" charset="0"/>
                            </a:rPr>
                            <m:t>∂</m:t>
                          </m:r>
                          <m:sSub>
                            <m:sSubPr>
                              <m:ctrlPr>
                                <a:rPr lang="ko-KR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r>
                            <a:rPr lang="ko-KR" altLang="en-US" i="0">
                              <a:latin typeface="Cambria Math" panose="02040503050406030204" pitchFamily="18" charset="0"/>
                            </a:rPr>
                            <m:t>∂</m:t>
                          </m:r>
                          <m:sSub>
                            <m:sSubPr>
                              <m:ctrlPr>
                                <a:rPr lang="ko-KR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ko-KR" altLang="en-US" dirty="0"/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7827" y="5337733"/>
                <a:ext cx="1705723" cy="61279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직사각형 8"/>
          <p:cNvSpPr/>
          <p:nvPr/>
        </p:nvSpPr>
        <p:spPr>
          <a:xfrm>
            <a:off x="6127750" y="3822700"/>
            <a:ext cx="1917700" cy="1000568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6870700" y="5213350"/>
            <a:ext cx="400050" cy="927100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7467600" y="5213350"/>
            <a:ext cx="399424" cy="927100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6816221" y="6189106"/>
            <a:ext cx="5116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solidFill>
                  <a:srgbClr val="0070C0"/>
                </a:solidFill>
              </a:rPr>
              <a:t>G</a:t>
            </a:r>
            <a:r>
              <a:rPr lang="ko-KR" altLang="en-US" dirty="0" smtClean="0">
                <a:solidFill>
                  <a:srgbClr val="0070C0"/>
                </a:solidFill>
                <a:sym typeface="Symbol" panose="05050102010706020507" pitchFamily="18" charset="2"/>
              </a:rPr>
              <a:t></a:t>
            </a:r>
            <a:endParaRPr lang="ko-KR" altLang="en-US" dirty="0"/>
          </a:p>
        </p:txBody>
      </p:sp>
      <p:sp>
        <p:nvSpPr>
          <p:cNvPr id="18" name="직사각형 17"/>
          <p:cNvSpPr/>
          <p:nvPr/>
        </p:nvSpPr>
        <p:spPr>
          <a:xfrm>
            <a:off x="7438521" y="6195456"/>
            <a:ext cx="4603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solidFill>
                  <a:srgbClr val="0070C0"/>
                </a:solidFill>
              </a:rPr>
              <a:t>L</a:t>
            </a:r>
            <a:r>
              <a:rPr lang="ko-KR" altLang="en-US" dirty="0" smtClean="0">
                <a:solidFill>
                  <a:srgbClr val="0070C0"/>
                </a:solidFill>
                <a:sym typeface="Symbol" panose="05050102010706020507" pitchFamily="18" charset="2"/>
              </a:rPr>
              <a:t>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487047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 txBox="1">
            <a:spLocks/>
          </p:cNvSpPr>
          <p:nvPr/>
        </p:nvSpPr>
        <p:spPr>
          <a:xfrm>
            <a:off x="224636" y="153624"/>
            <a:ext cx="7398397" cy="528831"/>
          </a:xfrm>
          <a:prstGeom prst="rect">
            <a:avLst/>
          </a:prstGeom>
          <a:ln>
            <a:noFill/>
          </a:ln>
        </p:spPr>
        <p:txBody>
          <a:bodyPr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spc="-110" dirty="0">
                <a:latin typeface="HY헤드라인M" panose="02030600000101010101" pitchFamily="18" charset="-127"/>
                <a:ea typeface="HY헤드라인M" panose="02030600000101010101" pitchFamily="18" charset="-127"/>
                <a:cs typeface="KoPubWorld돋움체_Pro Bold" panose="00000800000000000000" pitchFamily="50" charset="-127"/>
              </a:rPr>
              <a:t>10.1.4 </a:t>
            </a:r>
            <a:r>
              <a:rPr lang="ko-KR" altLang="en-US" sz="2800" spc="-110" dirty="0">
                <a:latin typeface="HY헤드라인M" panose="02030600000101010101" pitchFamily="18" charset="-127"/>
                <a:ea typeface="HY헤드라인M" panose="02030600000101010101" pitchFamily="18" charset="-127"/>
                <a:cs typeface="KoPubWorld돋움체_Pro Bold" panose="00000800000000000000" pitchFamily="50" charset="-127"/>
              </a:rPr>
              <a:t>다층 퍼셉트론과 역전파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D380D-D4EB-4125-828A-7A3AAE17E7CC}" type="slidenum">
              <a:rPr lang="ko-KR" altLang="en-US" smtClean="0"/>
              <a:pPr/>
              <a:t>5</a:t>
            </a:fld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899209" y="1300358"/>
            <a:ext cx="7736792" cy="579242"/>
          </a:xfrm>
          <a:prstGeom prst="rect">
            <a:avLst/>
          </a:prstGeom>
          <a:solidFill>
            <a:srgbClr val="00B050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/>
              <a:t>  </a:t>
            </a:r>
            <a:r>
              <a:rPr lang="ko-KR" altLang="en-US" sz="1600" dirty="0" smtClean="0"/>
              <a:t>계산된 </a:t>
            </a:r>
            <a:r>
              <a:rPr lang="en-US" altLang="ko-KR" sz="1600" dirty="0" smtClean="0"/>
              <a:t>Node </a:t>
            </a:r>
            <a:r>
              <a:rPr lang="ko-KR" altLang="en-US" sz="1600" dirty="0" smtClean="0"/>
              <a:t>값을 </a:t>
            </a:r>
            <a:r>
              <a:rPr lang="ko-KR" altLang="en-US" sz="1600" dirty="0"/>
              <a:t>기억</a:t>
            </a:r>
            <a:endParaRPr lang="en-US" altLang="ko-KR" sz="1600" dirty="0"/>
          </a:p>
          <a:p>
            <a:r>
              <a:rPr lang="en-US" altLang="ko-KR" sz="1600" dirty="0"/>
              <a:t>  </a:t>
            </a:r>
            <a:r>
              <a:rPr lang="ko-KR" altLang="en-US" sz="1600" dirty="0"/>
              <a:t>손실 함수를 사용해서 네트워크의</a:t>
            </a:r>
            <a:r>
              <a:rPr lang="en-US" altLang="ko-KR" sz="1600" dirty="0"/>
              <a:t> </a:t>
            </a:r>
            <a:r>
              <a:rPr lang="ko-KR" altLang="en-US" sz="1600" dirty="0"/>
              <a:t>출력 오차를 측정</a:t>
            </a:r>
            <a:endParaRPr lang="en-US" altLang="ko-KR" sz="1600" dirty="0"/>
          </a:p>
        </p:txBody>
      </p:sp>
      <p:sp>
        <p:nvSpPr>
          <p:cNvPr id="12" name="TextBox 11"/>
          <p:cNvSpPr txBox="1"/>
          <p:nvPr/>
        </p:nvSpPr>
        <p:spPr>
          <a:xfrm>
            <a:off x="493556" y="900251"/>
            <a:ext cx="77677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ym typeface="Symbol" panose="05050102010706020507" pitchFamily="18" charset="2"/>
              </a:rPr>
              <a:t> 정방향 계산</a:t>
            </a:r>
            <a:endParaRPr lang="ko-KR" altLang="en-US" sz="2000" dirty="0"/>
          </a:p>
        </p:txBody>
      </p:sp>
      <p:sp>
        <p:nvSpPr>
          <p:cNvPr id="6" name="직사각형 5"/>
          <p:cNvSpPr/>
          <p:nvPr/>
        </p:nvSpPr>
        <p:spPr>
          <a:xfrm>
            <a:off x="899209" y="2430658"/>
            <a:ext cx="7736792" cy="2211192"/>
          </a:xfrm>
          <a:prstGeom prst="rect">
            <a:avLst/>
          </a:prstGeom>
          <a:solidFill>
            <a:srgbClr val="00B050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/>
              <a:t> 각 출력 연결이 오차에 기여하는 정도를 계산</a:t>
            </a:r>
            <a:endParaRPr lang="en-US" altLang="ko-KR" sz="1600" dirty="0"/>
          </a:p>
          <a:p>
            <a:r>
              <a:rPr lang="en-US" altLang="ko-KR" sz="1600" dirty="0"/>
              <a:t>       cf. Chain Rule(</a:t>
            </a:r>
            <a:r>
              <a:rPr lang="ko-KR" altLang="en-US" sz="1600" dirty="0"/>
              <a:t>연쇄 법칙</a:t>
            </a:r>
            <a:r>
              <a:rPr lang="en-US" altLang="ko-KR" sz="1600" dirty="0"/>
              <a:t>)</a:t>
            </a:r>
            <a:r>
              <a:rPr lang="ko-KR" altLang="en-US" sz="1600" dirty="0"/>
              <a:t>을</a:t>
            </a:r>
            <a:r>
              <a:rPr lang="en-US" altLang="ko-KR" sz="1600" dirty="0"/>
              <a:t> </a:t>
            </a:r>
            <a:r>
              <a:rPr lang="ko-KR" altLang="en-US" sz="1600" dirty="0"/>
              <a:t>이용하여 빠르게 계산</a:t>
            </a:r>
            <a:endParaRPr lang="en-US" altLang="ko-KR" sz="1600" dirty="0"/>
          </a:p>
          <a:p>
            <a:r>
              <a:rPr lang="en-US" altLang="ko-KR" sz="1600" dirty="0"/>
              <a:t>             </a:t>
            </a:r>
            <a:r>
              <a:rPr lang="ko-KR" altLang="en-US" sz="1600" dirty="0"/>
              <a:t>출력 오차 기여도는 </a:t>
            </a:r>
            <a:endParaRPr lang="en-US" altLang="ko-KR" sz="1600" dirty="0"/>
          </a:p>
          <a:p>
            <a:r>
              <a:rPr lang="en-US" altLang="ko-KR" sz="1600" dirty="0"/>
              <a:t>                      </a:t>
            </a:r>
            <a:r>
              <a:rPr lang="en-US" altLang="ko-KR" sz="1600" dirty="0" smtClean="0">
                <a:solidFill>
                  <a:srgbClr val="0070C0"/>
                </a:solidFill>
              </a:rPr>
              <a:t>(Global </a:t>
            </a:r>
            <a:r>
              <a:rPr lang="ko-KR" altLang="en-US" sz="1600" dirty="0" smtClean="0">
                <a:solidFill>
                  <a:srgbClr val="0070C0"/>
                </a:solidFill>
                <a:sym typeface="Symbol" panose="05050102010706020507" pitchFamily="18" charset="2"/>
              </a:rPr>
              <a:t></a:t>
            </a:r>
            <a:r>
              <a:rPr lang="en-US" altLang="ko-KR" sz="1600" dirty="0" smtClean="0">
                <a:solidFill>
                  <a:srgbClr val="0070C0"/>
                </a:solidFill>
                <a:sym typeface="Symbol" panose="05050102010706020507" pitchFamily="18" charset="2"/>
              </a:rPr>
              <a:t>)</a:t>
            </a:r>
            <a:r>
              <a:rPr lang="ko-KR" altLang="en-US" sz="1600" dirty="0" smtClean="0">
                <a:solidFill>
                  <a:srgbClr val="0070C0"/>
                </a:solidFill>
                <a:sym typeface="Symbol" panose="05050102010706020507" pitchFamily="18" charset="2"/>
              </a:rPr>
              <a:t> </a:t>
            </a:r>
            <a:r>
              <a:rPr lang="en-US" altLang="ko-KR" sz="1600" dirty="0">
                <a:solidFill>
                  <a:srgbClr val="0070C0"/>
                </a:solidFill>
                <a:sym typeface="Symbol" panose="05050102010706020507" pitchFamily="18" charset="2"/>
              </a:rPr>
              <a:t>x </a:t>
            </a:r>
            <a:r>
              <a:rPr lang="en-US" altLang="ko-KR" sz="1600" dirty="0" smtClean="0">
                <a:solidFill>
                  <a:srgbClr val="0070C0"/>
                </a:solidFill>
                <a:sym typeface="Symbol" panose="05050102010706020507" pitchFamily="18" charset="2"/>
              </a:rPr>
              <a:t>(</a:t>
            </a:r>
            <a:r>
              <a:rPr lang="en-US" altLang="ko-KR" sz="1600" dirty="0" smtClean="0">
                <a:solidFill>
                  <a:srgbClr val="0070C0"/>
                </a:solidFill>
              </a:rPr>
              <a:t>Local </a:t>
            </a:r>
            <a:r>
              <a:rPr lang="ko-KR" altLang="en-US" sz="1600" dirty="0" smtClean="0">
                <a:solidFill>
                  <a:srgbClr val="0070C0"/>
                </a:solidFill>
                <a:sym typeface="Symbol" panose="05050102010706020507" pitchFamily="18" charset="2"/>
              </a:rPr>
              <a:t></a:t>
            </a:r>
            <a:r>
              <a:rPr lang="en-US" altLang="ko-KR" sz="1600" dirty="0" smtClean="0">
                <a:solidFill>
                  <a:srgbClr val="0070C0"/>
                </a:solidFill>
                <a:sym typeface="Symbol" panose="05050102010706020507" pitchFamily="18" charset="2"/>
              </a:rPr>
              <a:t>)</a:t>
            </a:r>
            <a:endParaRPr lang="en-US" altLang="ko-KR" sz="1600" dirty="0">
              <a:solidFill>
                <a:srgbClr val="0070C0"/>
              </a:solidFill>
              <a:sym typeface="Symbol" panose="05050102010706020507" pitchFamily="18" charset="2"/>
            </a:endParaRPr>
          </a:p>
          <a:p>
            <a:endParaRPr lang="en-US" altLang="ko-KR" sz="1600" dirty="0">
              <a:solidFill>
                <a:srgbClr val="0070C0"/>
              </a:solidFill>
              <a:sym typeface="Symbol" panose="05050102010706020507" pitchFamily="18" charset="2"/>
            </a:endParaRPr>
          </a:p>
          <a:p>
            <a:r>
              <a:rPr lang="en-US" altLang="ko-KR" sz="1600" dirty="0">
                <a:solidFill>
                  <a:srgbClr val="0070C0"/>
                </a:solidFill>
                <a:sym typeface="Symbol" panose="05050102010706020507" pitchFamily="18" charset="2"/>
              </a:rPr>
              <a:t> </a:t>
            </a:r>
            <a:r>
              <a:rPr lang="ko-KR" altLang="en-US" sz="1600" dirty="0">
                <a:solidFill>
                  <a:schemeClr val="bg1"/>
                </a:solidFill>
                <a:sym typeface="Symbol" panose="05050102010706020507" pitchFamily="18" charset="2"/>
              </a:rPr>
              <a:t>다시 이전 층의 연결 가중치가 이 오차에 얼마나 기여 했는가를 측정</a:t>
            </a:r>
            <a:endParaRPr lang="en-US" altLang="ko-KR" sz="1600" dirty="0">
              <a:solidFill>
                <a:schemeClr val="bg1"/>
              </a:solidFill>
              <a:sym typeface="Symbol" panose="05050102010706020507" pitchFamily="18" charset="2"/>
            </a:endParaRPr>
          </a:p>
          <a:p>
            <a:endParaRPr lang="en-US" altLang="ko-KR" sz="1600" dirty="0">
              <a:solidFill>
                <a:schemeClr val="bg1"/>
              </a:solidFill>
              <a:sym typeface="Symbol" panose="05050102010706020507" pitchFamily="18" charset="2"/>
            </a:endParaRPr>
          </a:p>
          <a:p>
            <a:r>
              <a:rPr lang="en-US" altLang="ko-KR" sz="1600" dirty="0">
                <a:solidFill>
                  <a:schemeClr val="bg1"/>
                </a:solidFill>
                <a:sym typeface="Symbol" panose="05050102010706020507" pitchFamily="18" charset="2"/>
              </a:rPr>
              <a:t> </a:t>
            </a:r>
            <a:r>
              <a:rPr lang="ko-KR" altLang="en-US" sz="1600" dirty="0">
                <a:solidFill>
                  <a:schemeClr val="bg1"/>
                </a:solidFill>
                <a:sym typeface="Symbol" panose="05050102010706020507" pitchFamily="18" charset="2"/>
              </a:rPr>
              <a:t>입력 층에 도달할 때까지 역방향으로 진행 </a:t>
            </a:r>
            <a:endParaRPr lang="en-US" altLang="ko-KR" sz="1600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93556" y="2030551"/>
            <a:ext cx="77677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ym typeface="Symbol" panose="05050102010706020507" pitchFamily="18" charset="2"/>
              </a:rPr>
              <a:t> 역방향 계산</a:t>
            </a:r>
            <a:endParaRPr lang="ko-KR" altLang="en-US" sz="2000" dirty="0"/>
          </a:p>
        </p:txBody>
      </p:sp>
      <p:sp>
        <p:nvSpPr>
          <p:cNvPr id="8" name="직사각형 7"/>
          <p:cNvSpPr/>
          <p:nvPr/>
        </p:nvSpPr>
        <p:spPr>
          <a:xfrm>
            <a:off x="899209" y="5135758"/>
            <a:ext cx="7736792" cy="325242"/>
          </a:xfrm>
          <a:prstGeom prst="rect">
            <a:avLst/>
          </a:prstGeom>
          <a:solidFill>
            <a:srgbClr val="00B050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/>
              <a:t>  오차가 감소하도록 가중치를 조절</a:t>
            </a:r>
            <a:endParaRPr lang="en-US" altLang="ko-KR" sz="1600" dirty="0"/>
          </a:p>
        </p:txBody>
      </p:sp>
      <p:sp>
        <p:nvSpPr>
          <p:cNvPr id="9" name="TextBox 8"/>
          <p:cNvSpPr txBox="1"/>
          <p:nvPr/>
        </p:nvSpPr>
        <p:spPr>
          <a:xfrm>
            <a:off x="493556" y="4735651"/>
            <a:ext cx="77677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ym typeface="Symbol" panose="05050102010706020507" pitchFamily="18" charset="2"/>
              </a:rPr>
              <a:t> </a:t>
            </a:r>
            <a:r>
              <a:rPr lang="en-US" altLang="ko-KR" sz="2000" dirty="0">
                <a:sym typeface="Symbol" panose="05050102010706020507" pitchFamily="18" charset="2"/>
              </a:rPr>
              <a:t>GD </a:t>
            </a:r>
            <a:r>
              <a:rPr lang="ko-KR" altLang="en-US" sz="2000" dirty="0">
                <a:sym typeface="Symbol" panose="05050102010706020507" pitchFamily="18" charset="2"/>
              </a:rPr>
              <a:t>법</a:t>
            </a:r>
            <a:endParaRPr lang="ko-KR" altLang="en-US" sz="2000" dirty="0"/>
          </a:p>
        </p:txBody>
      </p:sp>
      <p:sp>
        <p:nvSpPr>
          <p:cNvPr id="10" name="직사각형 9"/>
          <p:cNvSpPr/>
          <p:nvPr/>
        </p:nvSpPr>
        <p:spPr>
          <a:xfrm>
            <a:off x="911909" y="6018408"/>
            <a:ext cx="7736792" cy="325242"/>
          </a:xfrm>
          <a:prstGeom prst="rect">
            <a:avLst/>
          </a:prstGeom>
          <a:solidFill>
            <a:srgbClr val="00B050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/>
              <a:t>  </a:t>
            </a:r>
            <a:r>
              <a:rPr lang="en-US" altLang="ko-KR" sz="1600" dirty="0"/>
              <a:t>Random Number </a:t>
            </a:r>
            <a:r>
              <a:rPr lang="ko-KR" altLang="en-US" sz="1600" dirty="0"/>
              <a:t>초기화 </a:t>
            </a:r>
            <a:r>
              <a:rPr lang="en-US" altLang="ko-KR" sz="1600" dirty="0"/>
              <a:t>(if NOT, Fail in Train !)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06256" y="5618301"/>
            <a:ext cx="77677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ym typeface="Symbol" panose="05050102010706020507" pitchFamily="18" charset="2"/>
              </a:rPr>
              <a:t> 은닉층의 연결 가중치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3501519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 txBox="1">
            <a:spLocks/>
          </p:cNvSpPr>
          <p:nvPr/>
        </p:nvSpPr>
        <p:spPr>
          <a:xfrm>
            <a:off x="224636" y="153624"/>
            <a:ext cx="7398397" cy="528831"/>
          </a:xfrm>
          <a:prstGeom prst="rect">
            <a:avLst/>
          </a:prstGeom>
          <a:ln>
            <a:noFill/>
          </a:ln>
        </p:spPr>
        <p:txBody>
          <a:bodyPr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spc="-110" dirty="0">
                <a:latin typeface="HY헤드라인M" panose="02030600000101010101" pitchFamily="18" charset="-127"/>
                <a:ea typeface="HY헤드라인M" panose="02030600000101010101" pitchFamily="18" charset="-127"/>
                <a:cs typeface="KoPubWorld돋움체_Pro Bold" panose="00000800000000000000" pitchFamily="50" charset="-127"/>
              </a:rPr>
              <a:t>10.1.4 </a:t>
            </a:r>
            <a:r>
              <a:rPr lang="ko-KR" altLang="en-US" sz="2800" spc="-110" dirty="0">
                <a:latin typeface="HY헤드라인M" panose="02030600000101010101" pitchFamily="18" charset="-127"/>
                <a:ea typeface="HY헤드라인M" panose="02030600000101010101" pitchFamily="18" charset="-127"/>
                <a:cs typeface="KoPubWorld돋움체_Pro Bold" panose="00000800000000000000" pitchFamily="50" charset="-127"/>
              </a:rPr>
              <a:t>다층 퍼셉트론과 역전파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D380D-D4EB-4125-828A-7A3AAE17E7CC}" type="slidenum">
              <a:rPr lang="ko-KR" altLang="en-US" smtClean="0"/>
              <a:pPr/>
              <a:t>6</a:t>
            </a:fld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93556" y="989175"/>
            <a:ext cx="77677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ym typeface="Symbol" panose="05050102010706020507" pitchFamily="18" charset="2"/>
              </a:rPr>
              <a:t> 역전파 </a:t>
            </a:r>
            <a:r>
              <a:rPr lang="en-US" altLang="ko-KR" sz="2000" dirty="0">
                <a:sym typeface="Symbol" panose="05050102010706020507" pitchFamily="18" charset="2"/>
              </a:rPr>
              <a:t>Algorithm</a:t>
            </a:r>
            <a:r>
              <a:rPr lang="ko-KR" altLang="en-US" sz="2000" dirty="0">
                <a:sym typeface="Symbol" panose="05050102010706020507" pitchFamily="18" charset="2"/>
              </a:rPr>
              <a:t>에 사용되는 활성화 함수들</a:t>
            </a:r>
            <a:endParaRPr lang="ko-KR" altLang="en-US" sz="2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직사각형 13"/>
              <p:cNvSpPr/>
              <p:nvPr/>
            </p:nvSpPr>
            <p:spPr>
              <a:xfrm>
                <a:off x="797609" y="1503585"/>
                <a:ext cx="7736792" cy="4687665"/>
              </a:xfrm>
              <a:prstGeom prst="rect">
                <a:avLst/>
              </a:prstGeom>
              <a:solidFill>
                <a:srgbClr val="00B050"/>
              </a:solidFill>
              <a:ln w="63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600" dirty="0"/>
                  <a:t>  계산할 </a:t>
                </a:r>
                <a:r>
                  <a:rPr lang="ko-KR" altLang="en-US" sz="1600" dirty="0">
                    <a:sym typeface="Symbol" panose="05050102010706020507" pitchFamily="18" charset="2"/>
                  </a:rPr>
                  <a:t>가 없는 계단 함수 사용 불가 </a:t>
                </a:r>
                <a:r>
                  <a:rPr lang="en-US" altLang="ko-KR" sz="1600" dirty="0">
                    <a:sym typeface="Symbol" panose="05050102010706020507" pitchFamily="18" charset="2"/>
                  </a:rPr>
                  <a:t>(GD</a:t>
                </a:r>
                <a:r>
                  <a:rPr lang="ko-KR" altLang="en-US" sz="1600" dirty="0">
                    <a:sym typeface="Symbol" panose="05050102010706020507" pitchFamily="18" charset="2"/>
                  </a:rPr>
                  <a:t>법은 평지를 이동할 수 없음</a:t>
                </a:r>
                <a:r>
                  <a:rPr lang="en-US" altLang="ko-KR" sz="1600" dirty="0">
                    <a:sym typeface="Symbol" panose="05050102010706020507" pitchFamily="18" charset="2"/>
                  </a:rPr>
                  <a:t>)</a:t>
                </a:r>
              </a:p>
              <a:p>
                <a:r>
                  <a:rPr lang="en-US" altLang="ko-KR" sz="1600" dirty="0"/>
                  <a:t>      </a:t>
                </a:r>
                <a:r>
                  <a:rPr lang="en-US" altLang="ko-KR" sz="1600" dirty="0">
                    <a:sym typeface="Wingdings" panose="05000000000000000000" pitchFamily="2" charset="2"/>
                  </a:rPr>
                  <a:t> </a:t>
                </a:r>
                <a:r>
                  <a:rPr lang="ko-KR" altLang="en-US" sz="1600" dirty="0">
                    <a:sym typeface="Wingdings" panose="05000000000000000000" pitchFamily="2" charset="2"/>
                  </a:rPr>
                  <a:t>항상 </a:t>
                </a:r>
                <a:r>
                  <a:rPr lang="en-US" altLang="ko-KR" sz="1600" dirty="0">
                    <a:sym typeface="Wingdings" panose="05000000000000000000" pitchFamily="2" charset="2"/>
                  </a:rPr>
                  <a:t>Non-zero</a:t>
                </a:r>
                <a:r>
                  <a:rPr lang="ko-KR" altLang="en-US" sz="1600" dirty="0">
                    <a:sym typeface="Wingdings" panose="05000000000000000000" pitchFamily="2" charset="2"/>
                  </a:rPr>
                  <a:t> </a:t>
                </a:r>
                <a:r>
                  <a:rPr lang="ko-KR" altLang="en-US" sz="1600" dirty="0">
                    <a:sym typeface="Symbol" panose="05050102010706020507" pitchFamily="18" charset="2"/>
                  </a:rPr>
                  <a:t>를 갖는 </a:t>
                </a:r>
                <a:r>
                  <a:rPr lang="en-US" altLang="ko-KR" sz="1600" dirty="0">
                    <a:sym typeface="Symbol" panose="05050102010706020507" pitchFamily="18" charset="2"/>
                  </a:rPr>
                  <a:t>Logistic (Sigmoid) </a:t>
                </a:r>
                <a:r>
                  <a:rPr lang="ko-KR" altLang="en-US" sz="1600" dirty="0">
                    <a:sym typeface="Symbol" panose="05050102010706020507" pitchFamily="18" charset="2"/>
                  </a:rPr>
                  <a:t>함수 등의  대안 함수를 사용</a:t>
                </a:r>
                <a:endParaRPr lang="en-US" altLang="ko-KR" sz="1600" dirty="0">
                  <a:sym typeface="Symbol" panose="05050102010706020507" pitchFamily="18" charset="2"/>
                </a:endParaRPr>
              </a:p>
              <a:p>
                <a:r>
                  <a:rPr lang="en-US" altLang="ko-KR" sz="1600" dirty="0">
                    <a:sym typeface="Symbol" panose="05050102010706020507" pitchFamily="18" charset="2"/>
                  </a:rPr>
                  <a:t>               </a:t>
                </a:r>
                <a14:m>
                  <m:oMath xmlns:m="http://schemas.openxmlformats.org/officeDocument/2006/math">
                    <m:r>
                      <a:rPr lang="en-US" altLang="ko-KR" sz="16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𝝈</m:t>
                    </m:r>
                    <m:d>
                      <m:dPr>
                        <m:ctrlPr>
                          <a:rPr lang="en-US" altLang="ko-KR" sz="1600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600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</m:d>
                    <m:r>
                      <a:rPr lang="en-US" altLang="ko-KR" sz="1600" b="1" i="0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sz="1600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600" b="1" i="0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altLang="ko-KR" sz="1600" b="1" i="0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ko-KR" sz="1600" b="1" i="0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func>
                          <m:funcPr>
                            <m:ctrlPr>
                              <a:rPr lang="en-US" altLang="ko-KR" sz="16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US" altLang="ko-KR" sz="1600" b="1" i="0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𝐞𝐱𝐩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ko-KR" sz="1600" b="1" i="1" dirty="0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600" b="1" i="0" dirty="0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ko-KR" sz="1600" b="1" i="1" dirty="0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𝒛</m:t>
                                </m:r>
                              </m:e>
                            </m:d>
                          </m:e>
                        </m:func>
                      </m:den>
                    </m:f>
                  </m:oMath>
                </a14:m>
                <a:endParaRPr lang="en-US" altLang="ko-KR" sz="1600" b="1" dirty="0"/>
              </a:p>
              <a:p>
                <a:endParaRPr lang="en-US" altLang="ko-KR" sz="1600" b="1" dirty="0"/>
              </a:p>
              <a:p>
                <a:r>
                  <a:rPr lang="en-US" altLang="ko-KR" sz="1600" b="1" dirty="0"/>
                  <a:t>  </a:t>
                </a:r>
                <a:r>
                  <a:rPr lang="ko-KR" altLang="en-US" sz="1600" dirty="0"/>
                  <a:t>다른 활성화 함수들</a:t>
                </a:r>
                <a:endParaRPr lang="en-US" altLang="ko-KR" sz="1600" dirty="0"/>
              </a:p>
              <a:p>
                <a:r>
                  <a:rPr lang="en-US" altLang="ko-KR" sz="1600" b="1" dirty="0"/>
                  <a:t>     - </a:t>
                </a:r>
                <a:r>
                  <a:rPr lang="en-US" altLang="ko-KR" sz="1600" dirty="0"/>
                  <a:t>tanh(z)</a:t>
                </a:r>
              </a:p>
              <a:p>
                <a:r>
                  <a:rPr lang="en-US" altLang="ko-KR" sz="1600" b="1" dirty="0"/>
                  <a:t>              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ko-KR" sz="160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sz="1600" b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tanh</m:t>
                        </m:r>
                      </m:fName>
                      <m:e>
                        <m:d>
                          <m:dPr>
                            <m:ctrlPr>
                              <a:rPr lang="en-US" altLang="ko-KR" sz="160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6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e>
                    </m:func>
                    <m:r>
                      <a:rPr lang="en-US" altLang="ko-KR" sz="1600" b="0" i="0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=2</m:t>
                    </m:r>
                    <m:r>
                      <a:rPr lang="en-US" altLang="ko-KR" sz="1600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altLang="ko-KR" sz="160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600" b="0" i="0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sz="16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altLang="ko-KR" sz="1600" b="0" i="0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US" altLang="ko-KR" sz="1600" dirty="0">
                  <a:solidFill>
                    <a:srgbClr val="0070C0"/>
                  </a:solidFill>
                </a:endParaRPr>
              </a:p>
              <a:p>
                <a:r>
                  <a:rPr lang="en-US" altLang="ko-KR" sz="1600" b="1" dirty="0"/>
                  <a:t>               </a:t>
                </a:r>
                <a14:m>
                  <m:oMath xmlns:m="http://schemas.openxmlformats.org/officeDocument/2006/math">
                    <m:r>
                      <a:rPr lang="en-US" altLang="ko-KR" sz="1600" b="0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ko-KR" sz="1600" b="0" i="0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1≤</m:t>
                    </m:r>
                    <m:func>
                      <m:funcPr>
                        <m:ctrlPr>
                          <a:rPr lang="en-US" altLang="ko-KR" sz="160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sz="1600" b="0" i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tanh</m:t>
                        </m:r>
                      </m:fName>
                      <m:e>
                        <m:d>
                          <m:dPr>
                            <m:ctrlPr>
                              <a:rPr lang="en-US" altLang="ko-KR" sz="160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6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e>
                    </m:func>
                    <m:r>
                      <a:rPr lang="en-US" altLang="ko-KR" sz="1600" b="0" i="0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≤1</m:t>
                    </m:r>
                  </m:oMath>
                </a14:m>
                <a:r>
                  <a:rPr lang="en-US" altLang="ko-KR" sz="1600" dirty="0">
                    <a:solidFill>
                      <a:srgbClr val="0070C0"/>
                    </a:solidFill>
                  </a:rPr>
                  <a:t>, </a:t>
                </a:r>
                <a:r>
                  <a:rPr lang="en-US" altLang="ko-KR" sz="1600" i="1" dirty="0">
                    <a:solidFill>
                      <a:srgbClr val="0070C0"/>
                    </a:solidFill>
                  </a:rPr>
                  <a:t>continuous, differentiable</a:t>
                </a:r>
              </a:p>
              <a:p>
                <a:r>
                  <a:rPr lang="en-US" altLang="ko-KR" sz="1600" i="1" dirty="0"/>
                  <a:t>               </a:t>
                </a:r>
                <a:r>
                  <a:rPr lang="ko-KR" altLang="en-US" sz="1600" dirty="0"/>
                  <a:t>훈련 초기에 각 층의 출력을 원점 근처로 모으는 경향이 있음</a:t>
                </a:r>
                <a:endParaRPr lang="en-US" altLang="ko-KR" sz="1600" dirty="0"/>
              </a:p>
              <a:p>
                <a:r>
                  <a:rPr lang="en-US" altLang="ko-KR" sz="1600" dirty="0"/>
                  <a:t>               </a:t>
                </a:r>
                <a:r>
                  <a:rPr lang="ko-KR" altLang="en-US" sz="1600" dirty="0"/>
                  <a:t>종종 빠르게 수렴</a:t>
                </a:r>
                <a:endParaRPr lang="en-US" altLang="ko-KR" sz="1600" dirty="0"/>
              </a:p>
              <a:p>
                <a:r>
                  <a:rPr lang="en-US" altLang="ko-KR" sz="1600" i="1" dirty="0"/>
                  <a:t>                    </a:t>
                </a:r>
              </a:p>
              <a:p>
                <a:r>
                  <a:rPr lang="en-US" altLang="ko-KR" sz="1600" b="1" dirty="0"/>
                  <a:t>     - </a:t>
                </a:r>
                <a:r>
                  <a:rPr lang="en-US" altLang="ko-KR" sz="1600" dirty="0"/>
                  <a:t>ReLU(z)</a:t>
                </a:r>
              </a:p>
              <a:p>
                <a:r>
                  <a:rPr lang="en-US" altLang="ko-KR" sz="1600" b="1" dirty="0"/>
                  <a:t>               </a:t>
                </a:r>
                <a:r>
                  <a:rPr lang="en-US" altLang="ko-KR" sz="1600" dirty="0">
                    <a:solidFill>
                      <a:srgbClr val="0070C0"/>
                    </a:solidFill>
                  </a:rPr>
                  <a:t>ReLU(z) = max(0,z)</a:t>
                </a:r>
              </a:p>
              <a:p>
                <a:r>
                  <a:rPr lang="en-US" altLang="ko-KR" sz="1600" b="1" dirty="0"/>
                  <a:t>               </a:t>
                </a:r>
                <a14:m>
                  <m:oMath xmlns:m="http://schemas.openxmlformats.org/officeDocument/2006/math">
                    <m:r>
                      <a:rPr lang="en-US" altLang="ko-KR" sz="1600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altLang="ko-KR" sz="1600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func>
                      <m:funcPr>
                        <m:ctrlPr>
                          <a:rPr lang="en-US" altLang="ko-KR" sz="16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sz="1600" b="0" i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ReLU</m:t>
                        </m:r>
                      </m:fName>
                      <m:e>
                        <m:d>
                          <m:dPr>
                            <m:ctrlPr>
                              <a:rPr lang="en-US" altLang="ko-KR" sz="16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6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e>
                    </m:func>
                  </m:oMath>
                </a14:m>
                <a:r>
                  <a:rPr lang="en-US" altLang="ko-KR" sz="1600" dirty="0">
                    <a:solidFill>
                      <a:srgbClr val="0070C0"/>
                    </a:solidFill>
                  </a:rPr>
                  <a:t>, </a:t>
                </a:r>
                <a:r>
                  <a:rPr lang="en-US" altLang="ko-KR" sz="1600" i="1" dirty="0">
                    <a:solidFill>
                      <a:srgbClr val="0070C0"/>
                    </a:solidFill>
                  </a:rPr>
                  <a:t>continuous, differentiable for all z ≠ 0</a:t>
                </a:r>
              </a:p>
              <a:p>
                <a:r>
                  <a:rPr lang="en-US" altLang="ko-KR" sz="1600" b="1" dirty="0"/>
                  <a:t>               </a:t>
                </a:r>
                <a:r>
                  <a:rPr lang="ko-KR" altLang="en-US" sz="1600" dirty="0">
                    <a:sym typeface="Symbol" panose="05050102010706020507" pitchFamily="18" charset="2"/>
                  </a:rPr>
                  <a:t>의 급격한 변화로 </a:t>
                </a:r>
                <a:r>
                  <a:rPr lang="en-US" altLang="ko-KR" sz="1600" dirty="0">
                    <a:sym typeface="Symbol" panose="05050102010706020507" pitchFamily="18" charset="2"/>
                  </a:rPr>
                  <a:t>GD</a:t>
                </a:r>
                <a:r>
                  <a:rPr lang="ko-KR" altLang="en-US" sz="1600" dirty="0">
                    <a:sym typeface="Symbol" panose="05050102010706020507" pitchFamily="18" charset="2"/>
                  </a:rPr>
                  <a:t>법이 발산할 수 있음</a:t>
                </a:r>
                <a:endParaRPr lang="en-US" altLang="ko-KR" sz="1600" dirty="0">
                  <a:sym typeface="Symbol" panose="05050102010706020507" pitchFamily="18" charset="2"/>
                </a:endParaRPr>
              </a:p>
              <a:p>
                <a:r>
                  <a:rPr lang="en-US" altLang="ko-KR" sz="1600" b="1" dirty="0">
                    <a:sym typeface="Symbol" panose="05050102010706020507" pitchFamily="18" charset="2"/>
                  </a:rPr>
                  <a:t>               </a:t>
                </a:r>
                <a:r>
                  <a:rPr lang="ko-KR" altLang="en-US" sz="1600" dirty="0">
                    <a:sym typeface="Symbol" panose="05050102010706020507" pitchFamily="18" charset="2"/>
                  </a:rPr>
                  <a:t>출력 최대치 제한이 없어 </a:t>
                </a:r>
                <a:r>
                  <a:rPr lang="en-US" altLang="ko-KR" sz="1600" dirty="0">
                    <a:sym typeface="Symbol" panose="05050102010706020507" pitchFamily="18" charset="2"/>
                  </a:rPr>
                  <a:t>GD</a:t>
                </a:r>
                <a:r>
                  <a:rPr lang="ko-KR" altLang="en-US" sz="1600" dirty="0">
                    <a:sym typeface="Symbol" panose="05050102010706020507" pitchFamily="18" charset="2"/>
                  </a:rPr>
                  <a:t>법의 일부 문제를 완화 가능</a:t>
                </a:r>
                <a:endParaRPr lang="en-US" altLang="ko-KR" sz="1600" dirty="0">
                  <a:sym typeface="Symbol" panose="05050102010706020507" pitchFamily="18" charset="2"/>
                </a:endParaRPr>
              </a:p>
              <a:p>
                <a:r>
                  <a:rPr lang="en-US" altLang="ko-KR" sz="1600" dirty="0">
                    <a:sym typeface="Symbol" panose="05050102010706020507" pitchFamily="18" charset="2"/>
                  </a:rPr>
                  <a:t>               </a:t>
                </a:r>
                <a:r>
                  <a:rPr lang="ko-KR" altLang="en-US" sz="1600" dirty="0">
                    <a:sym typeface="Symbol" panose="05050102010706020507" pitchFamily="18" charset="2"/>
                  </a:rPr>
                  <a:t>일반적으로 잘 작동하고 계산이 빠름</a:t>
                </a:r>
                <a:endParaRPr lang="en-US" altLang="ko-KR" sz="1600" dirty="0"/>
              </a:p>
            </p:txBody>
          </p:sp>
        </mc:Choice>
        <mc:Fallback>
          <p:sp>
            <p:nvSpPr>
              <p:cNvPr id="14" name="직사각형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609" y="1503585"/>
                <a:ext cx="7736792" cy="46876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6350">
                <a:solidFill>
                  <a:schemeClr val="bg1">
                    <a:lumMod val="65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570127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 txBox="1">
            <a:spLocks/>
          </p:cNvSpPr>
          <p:nvPr/>
        </p:nvSpPr>
        <p:spPr>
          <a:xfrm>
            <a:off x="224636" y="153624"/>
            <a:ext cx="7398397" cy="528831"/>
          </a:xfrm>
          <a:prstGeom prst="rect">
            <a:avLst/>
          </a:prstGeom>
          <a:ln>
            <a:noFill/>
          </a:ln>
        </p:spPr>
        <p:txBody>
          <a:bodyPr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spc="-110" dirty="0">
                <a:latin typeface="HY헤드라인M" panose="02030600000101010101" pitchFamily="18" charset="-127"/>
                <a:ea typeface="HY헤드라인M" panose="02030600000101010101" pitchFamily="18" charset="-127"/>
                <a:cs typeface="KoPubWorld돋움체_Pro Bold" panose="00000800000000000000" pitchFamily="50" charset="-127"/>
              </a:rPr>
              <a:t>10.1.4 </a:t>
            </a:r>
            <a:r>
              <a:rPr lang="ko-KR" altLang="en-US" sz="2800" spc="-110" dirty="0">
                <a:latin typeface="HY헤드라인M" panose="02030600000101010101" pitchFamily="18" charset="-127"/>
                <a:ea typeface="HY헤드라인M" panose="02030600000101010101" pitchFamily="18" charset="-127"/>
                <a:cs typeface="KoPubWorld돋움체_Pro Bold" panose="00000800000000000000" pitchFamily="50" charset="-127"/>
              </a:rPr>
              <a:t>다층 퍼셉트론과 역전파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D380D-D4EB-4125-828A-7A3AAE17E7CC}" type="slidenum">
              <a:rPr lang="ko-KR" altLang="en-US" smtClean="0"/>
              <a:pPr/>
              <a:t>7</a:t>
            </a:fld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867459" y="1389285"/>
            <a:ext cx="7736792" cy="1430115"/>
          </a:xfrm>
          <a:prstGeom prst="rect">
            <a:avLst/>
          </a:prstGeom>
          <a:solidFill>
            <a:srgbClr val="00B050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/>
              <a:t>  선형 변환의 결합 결과는 선형 변환</a:t>
            </a:r>
            <a:endParaRPr lang="en-US" altLang="ko-KR" sz="1600" dirty="0"/>
          </a:p>
          <a:p>
            <a:r>
              <a:rPr lang="en-US" altLang="ko-KR" sz="1600" dirty="0">
                <a:sym typeface="Symbol" panose="05050102010706020507" pitchFamily="18" charset="2"/>
              </a:rPr>
              <a:t>      </a:t>
            </a:r>
            <a:r>
              <a:rPr lang="en-US" altLang="ko-KR" sz="1600" dirty="0">
                <a:sym typeface="Wingdings" panose="05000000000000000000" pitchFamily="2" charset="2"/>
              </a:rPr>
              <a:t> </a:t>
            </a:r>
            <a:r>
              <a:rPr lang="ko-KR" altLang="en-US" sz="1600" dirty="0">
                <a:sym typeface="Symbol" panose="05050102010706020507" pitchFamily="18" charset="2"/>
              </a:rPr>
              <a:t>비선형성이 추가되지 않으면 층이 아무리 많아도 하나의 층과 동일</a:t>
            </a:r>
            <a:endParaRPr lang="en-US" altLang="ko-KR" sz="1600" dirty="0">
              <a:sym typeface="Symbol" panose="05050102010706020507" pitchFamily="18" charset="2"/>
            </a:endParaRPr>
          </a:p>
          <a:p>
            <a:r>
              <a:rPr lang="en-US" altLang="ko-KR" sz="1600" dirty="0"/>
              <a:t>      </a:t>
            </a:r>
            <a:r>
              <a:rPr lang="en-US" altLang="ko-KR" sz="1600" dirty="0">
                <a:sym typeface="Wingdings" panose="05000000000000000000" pitchFamily="2" charset="2"/>
              </a:rPr>
              <a:t> </a:t>
            </a:r>
            <a:r>
              <a:rPr lang="ko-KR" altLang="en-US" sz="1600" dirty="0">
                <a:sym typeface="Wingdings" panose="05000000000000000000" pitchFamily="2" charset="2"/>
              </a:rPr>
              <a:t>복잡한 문제에 적용할 수 없음</a:t>
            </a:r>
            <a:endParaRPr lang="en-US" altLang="ko-KR" sz="1600" dirty="0">
              <a:sym typeface="Wingdings" panose="05000000000000000000" pitchFamily="2" charset="2"/>
            </a:endParaRPr>
          </a:p>
          <a:p>
            <a:r>
              <a:rPr lang="en-US" altLang="ko-KR" sz="1600" dirty="0">
                <a:sym typeface="Wingdings" panose="05000000000000000000" pitchFamily="2" charset="2"/>
              </a:rPr>
              <a:t>* </a:t>
            </a:r>
            <a:r>
              <a:rPr lang="ko-KR" altLang="en-US" sz="1600" dirty="0">
                <a:sym typeface="Wingdings" panose="05000000000000000000" pitchFamily="2" charset="2"/>
              </a:rPr>
              <a:t>비선형 활성화 함수를 가진 충분히 큰 신경망은 이론적으로 어떤 연속 함수도</a:t>
            </a:r>
            <a:endParaRPr lang="en-US" altLang="ko-KR" sz="1600" dirty="0">
              <a:sym typeface="Wingdings" panose="05000000000000000000" pitchFamily="2" charset="2"/>
            </a:endParaRPr>
          </a:p>
          <a:p>
            <a:r>
              <a:rPr lang="ko-KR" altLang="en-US" sz="1600" dirty="0">
                <a:sym typeface="Wingdings" panose="05000000000000000000" pitchFamily="2" charset="2"/>
              </a:rPr>
              <a:t>      근사할 수 있음</a:t>
            </a:r>
            <a:r>
              <a:rPr lang="en-US" altLang="ko-KR" sz="1600" dirty="0">
                <a:sym typeface="Wingdings" panose="05000000000000000000" pitchFamily="2" charset="2"/>
              </a:rPr>
              <a:t>.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93556" y="989175"/>
            <a:ext cx="77677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ym typeface="Symbol" panose="05050102010706020507" pitchFamily="18" charset="2"/>
              </a:rPr>
              <a:t> 활성화 함수의 필요성</a:t>
            </a:r>
            <a:endParaRPr lang="ko-KR" altLang="en-US" sz="20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108" y="3274529"/>
            <a:ext cx="7708143" cy="286052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999559" y="6213621"/>
            <a:ext cx="32976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그림</a:t>
            </a:r>
            <a:r>
              <a:rPr lang="en-US" altLang="ko-KR" sz="1400" dirty="0"/>
              <a:t>10-8. </a:t>
            </a:r>
            <a:r>
              <a:rPr lang="ko-KR" altLang="en-US" sz="1400" dirty="0"/>
              <a:t>활성화 함수와 해당 </a:t>
            </a:r>
            <a:r>
              <a:rPr lang="ko-KR" altLang="en-US" sz="1400" dirty="0" err="1"/>
              <a:t>도함수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3835009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 txBox="1">
            <a:spLocks/>
          </p:cNvSpPr>
          <p:nvPr/>
        </p:nvSpPr>
        <p:spPr>
          <a:xfrm>
            <a:off x="224636" y="153624"/>
            <a:ext cx="7398397" cy="528831"/>
          </a:xfrm>
          <a:prstGeom prst="rect">
            <a:avLst/>
          </a:prstGeom>
          <a:ln>
            <a:noFill/>
          </a:ln>
        </p:spPr>
        <p:txBody>
          <a:bodyPr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spc="-110" dirty="0">
                <a:latin typeface="HY헤드라인M" panose="02030600000101010101" pitchFamily="18" charset="-127"/>
                <a:ea typeface="HY헤드라인M" panose="02030600000101010101" pitchFamily="18" charset="-127"/>
                <a:cs typeface="KoPubWorld돋움체_Pro Bold" panose="00000800000000000000" pitchFamily="50" charset="-127"/>
              </a:rPr>
              <a:t>10.1.5 </a:t>
            </a:r>
            <a:r>
              <a:rPr lang="ko-KR" altLang="en-US" sz="2800" spc="-110" dirty="0">
                <a:latin typeface="HY헤드라인M" panose="02030600000101010101" pitchFamily="18" charset="-127"/>
                <a:ea typeface="HY헤드라인M" panose="02030600000101010101" pitchFamily="18" charset="-127"/>
                <a:cs typeface="KoPubWorld돋움체_Pro Bold" panose="00000800000000000000" pitchFamily="50" charset="-127"/>
              </a:rPr>
              <a:t>회귀를 위한 다층 퍼셉트론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D380D-D4EB-4125-828A-7A3AAE17E7CC}" type="slidenum">
              <a:rPr lang="ko-KR" altLang="en-US" smtClean="0"/>
              <a:pPr/>
              <a:t>8</a:t>
            </a:fld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93556" y="989175"/>
            <a:ext cx="77677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ym typeface="Symbol" panose="05050102010706020507" pitchFamily="18" charset="2"/>
              </a:rPr>
              <a:t> 출력 뉴런 </a:t>
            </a:r>
            <a:r>
              <a:rPr lang="ko-KR" altLang="en-US" sz="2000" dirty="0" err="1">
                <a:sym typeface="Symbol" panose="05050102010706020507" pitchFamily="18" charset="2"/>
              </a:rPr>
              <a:t>갯수</a:t>
            </a:r>
            <a:endParaRPr lang="ko-KR" altLang="en-US" sz="2000" dirty="0"/>
          </a:p>
        </p:txBody>
      </p:sp>
      <p:sp>
        <p:nvSpPr>
          <p:cNvPr id="14" name="직사각형 13"/>
          <p:cNvSpPr/>
          <p:nvPr/>
        </p:nvSpPr>
        <p:spPr>
          <a:xfrm>
            <a:off x="803959" y="1389284"/>
            <a:ext cx="7736792" cy="1605935"/>
          </a:xfrm>
          <a:prstGeom prst="rect">
            <a:avLst/>
          </a:prstGeom>
          <a:solidFill>
            <a:srgbClr val="00B050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/>
              <a:t>  값 </a:t>
            </a:r>
            <a:r>
              <a:rPr lang="en-US" altLang="ko-KR" sz="1600" dirty="0"/>
              <a:t>1</a:t>
            </a:r>
            <a:r>
              <a:rPr lang="ko-KR" altLang="en-US" sz="1600" dirty="0"/>
              <a:t>개 예측하는 데 출력 뉴런 </a:t>
            </a:r>
            <a:r>
              <a:rPr lang="en-US" altLang="ko-KR" sz="1600" dirty="0"/>
              <a:t>1</a:t>
            </a:r>
            <a:r>
              <a:rPr lang="ko-KR" altLang="en-US" sz="1600" dirty="0"/>
              <a:t>개 필요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en-US" altLang="ko-KR" sz="1600" dirty="0"/>
              <a:t>  </a:t>
            </a:r>
            <a:r>
              <a:rPr lang="ko-KR" altLang="en-US" sz="1600" dirty="0"/>
              <a:t>다변량 회귀</a:t>
            </a:r>
            <a:r>
              <a:rPr lang="en-US" altLang="ko-KR" sz="1600" dirty="0"/>
              <a:t>(Multivariate Regression) : </a:t>
            </a:r>
            <a:r>
              <a:rPr lang="ko-KR" altLang="en-US" sz="1600" dirty="0"/>
              <a:t>출력 차원마다 출력 뉴런 </a:t>
            </a:r>
            <a:r>
              <a:rPr lang="en-US" altLang="ko-KR" sz="1600" dirty="0"/>
              <a:t>1</a:t>
            </a:r>
            <a:r>
              <a:rPr lang="ko-KR" altLang="en-US" sz="1600" dirty="0"/>
              <a:t>개씩 필요</a:t>
            </a:r>
            <a:endParaRPr lang="en-US" altLang="ko-KR" sz="1600" dirty="0"/>
          </a:p>
          <a:p>
            <a:r>
              <a:rPr lang="en-US" altLang="ko-KR" sz="1600" dirty="0"/>
              <a:t>      ex) 2D </a:t>
            </a:r>
            <a:r>
              <a:rPr lang="ko-KR" altLang="en-US" sz="1600" dirty="0"/>
              <a:t>물체의 중심 위치 예측시 출력 뉴런 </a:t>
            </a:r>
            <a:r>
              <a:rPr lang="en-US" altLang="ko-KR" sz="1600" dirty="0"/>
              <a:t>2</a:t>
            </a:r>
            <a:r>
              <a:rPr lang="ko-KR" altLang="en-US" sz="1600" dirty="0"/>
              <a:t>개 필요</a:t>
            </a:r>
            <a:endParaRPr lang="en-US" altLang="ko-KR" sz="1600" dirty="0"/>
          </a:p>
          <a:p>
            <a:r>
              <a:rPr lang="en-US" altLang="ko-KR" sz="1600" dirty="0"/>
              <a:t>          </a:t>
            </a:r>
            <a:r>
              <a:rPr lang="en-US" altLang="ko-KR" sz="1600" dirty="0" smtClean="0"/>
              <a:t> </a:t>
            </a:r>
            <a:r>
              <a:rPr lang="en-US" altLang="ko-KR" sz="1600" dirty="0"/>
              <a:t>2D </a:t>
            </a:r>
            <a:r>
              <a:rPr lang="ko-KR" altLang="en-US" sz="1600" dirty="0"/>
              <a:t>물체 주위로 </a:t>
            </a:r>
            <a:r>
              <a:rPr lang="en-US" altLang="ko-KR" sz="1600" dirty="0"/>
              <a:t>Bounding Box </a:t>
            </a:r>
            <a:r>
              <a:rPr lang="ko-KR" altLang="en-US" sz="1600" dirty="0"/>
              <a:t>정의시 너비</a:t>
            </a:r>
            <a:r>
              <a:rPr lang="en-US" altLang="ko-KR" sz="1600" dirty="0"/>
              <a:t>, </a:t>
            </a:r>
            <a:r>
              <a:rPr lang="ko-KR" altLang="en-US" sz="1600" dirty="0"/>
              <a:t>높이를 나타내는 출력 뉴런이</a:t>
            </a:r>
            <a:endParaRPr lang="en-US" altLang="ko-KR" sz="1600" dirty="0"/>
          </a:p>
          <a:p>
            <a:r>
              <a:rPr lang="en-US" altLang="ko-KR" sz="1600" dirty="0"/>
              <a:t>                   2</a:t>
            </a:r>
            <a:r>
              <a:rPr lang="ko-KR" altLang="en-US" sz="1600" dirty="0"/>
              <a:t>개 더 필요 </a:t>
            </a:r>
            <a:r>
              <a:rPr lang="en-US" altLang="ko-KR" sz="1600" dirty="0">
                <a:sym typeface="Wingdings" panose="05000000000000000000" pitchFamily="2" charset="2"/>
              </a:rPr>
              <a:t> 4</a:t>
            </a:r>
            <a:r>
              <a:rPr lang="ko-KR" altLang="en-US" sz="1600" dirty="0">
                <a:sym typeface="Wingdings" panose="05000000000000000000" pitchFamily="2" charset="2"/>
              </a:rPr>
              <a:t>개</a:t>
            </a:r>
            <a:r>
              <a:rPr lang="en-US" altLang="ko-KR" sz="1600" dirty="0"/>
              <a:t> 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93556" y="3141825"/>
            <a:ext cx="77677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ym typeface="Symbol" panose="05050102010706020507" pitchFamily="18" charset="2"/>
              </a:rPr>
              <a:t> 출력층 활성화 함수</a:t>
            </a:r>
            <a:endParaRPr lang="ko-KR" altLang="en-US" sz="2000" dirty="0"/>
          </a:p>
        </p:txBody>
      </p:sp>
      <p:sp>
        <p:nvSpPr>
          <p:cNvPr id="16" name="직사각형 15"/>
          <p:cNvSpPr/>
          <p:nvPr/>
        </p:nvSpPr>
        <p:spPr>
          <a:xfrm>
            <a:off x="803959" y="3613150"/>
            <a:ext cx="7736792" cy="2914650"/>
          </a:xfrm>
          <a:prstGeom prst="rect">
            <a:avLst/>
          </a:prstGeom>
          <a:solidFill>
            <a:srgbClr val="00B050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/>
              <a:t>  일반적으로 출력층에 활성화 함수를 사용하지 않고</a:t>
            </a:r>
            <a:r>
              <a:rPr lang="en-US" altLang="ko-KR" sz="1600" dirty="0"/>
              <a:t>,</a:t>
            </a:r>
            <a:r>
              <a:rPr lang="ko-KR" altLang="en-US" sz="1600" dirty="0"/>
              <a:t> 어떤 범위의 값도</a:t>
            </a:r>
            <a:endParaRPr lang="en-US" altLang="ko-KR" sz="1600" dirty="0"/>
          </a:p>
          <a:p>
            <a:r>
              <a:rPr lang="en-US" altLang="ko-KR" sz="1600" dirty="0"/>
              <a:t>     </a:t>
            </a:r>
            <a:r>
              <a:rPr lang="ko-KR" altLang="en-US" sz="1600" dirty="0"/>
              <a:t>  출력되도록 함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en-US" altLang="ko-KR" sz="1600" dirty="0"/>
              <a:t>  </a:t>
            </a:r>
            <a:r>
              <a:rPr lang="ko-KR" altLang="en-US" sz="1600" dirty="0"/>
              <a:t>출력이 양수이면</a:t>
            </a:r>
            <a:r>
              <a:rPr lang="en-US" altLang="ko-KR" sz="1600" dirty="0"/>
              <a:t>, </a:t>
            </a:r>
            <a:r>
              <a:rPr lang="ko-KR" altLang="en-US" sz="1600" dirty="0"/>
              <a:t>출력층에 </a:t>
            </a:r>
            <a:r>
              <a:rPr lang="en-US" altLang="ko-KR" sz="1600" dirty="0"/>
              <a:t>ReLU </a:t>
            </a:r>
            <a:r>
              <a:rPr lang="ko-KR" altLang="en-US" sz="1600" dirty="0"/>
              <a:t>또는 </a:t>
            </a:r>
            <a:r>
              <a:rPr lang="en-US" altLang="ko-KR" sz="1600" dirty="0"/>
              <a:t>Softplus</a:t>
            </a:r>
            <a:r>
              <a:rPr lang="ko-KR" altLang="en-US" sz="1600" dirty="0"/>
              <a:t> 함수 사용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en-US" altLang="ko-KR" sz="1600" dirty="0"/>
              <a:t>       Softplus(z) = log (1 + exp(z) )</a:t>
            </a:r>
          </a:p>
          <a:p>
            <a:r>
              <a:rPr lang="en-US" altLang="ko-KR" sz="1600" dirty="0"/>
              <a:t>             if z &lt; 0, Softplus(z) </a:t>
            </a:r>
            <a:r>
              <a:rPr lang="en-US" altLang="ko-KR" sz="1600" dirty="0">
                <a:sym typeface="Wingdings" panose="05000000000000000000" pitchFamily="2" charset="2"/>
              </a:rPr>
              <a:t> 0</a:t>
            </a:r>
          </a:p>
          <a:p>
            <a:r>
              <a:rPr lang="en-US" altLang="ko-KR" sz="1600" dirty="0">
                <a:sym typeface="Wingdings" panose="05000000000000000000" pitchFamily="2" charset="2"/>
              </a:rPr>
              <a:t>             if z &gt; 0, Softplus(z)  z</a:t>
            </a:r>
            <a:r>
              <a:rPr lang="ko-KR" altLang="en-US" sz="1600" dirty="0"/>
              <a:t> 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en-US" altLang="ko-KR" sz="1600" dirty="0"/>
              <a:t>  </a:t>
            </a:r>
            <a:r>
              <a:rPr lang="ko-KR" altLang="en-US" sz="1600" dirty="0"/>
              <a:t>제한된 범위의 값을 예측하려면</a:t>
            </a:r>
            <a:r>
              <a:rPr lang="en-US" altLang="ko-KR" sz="1600" dirty="0"/>
              <a:t>, Logistic </a:t>
            </a:r>
            <a:r>
              <a:rPr lang="ko-KR" altLang="en-US" sz="1600" dirty="0"/>
              <a:t>함수 또는 </a:t>
            </a:r>
            <a:r>
              <a:rPr lang="en-US" altLang="ko-KR" sz="1600" dirty="0"/>
              <a:t>tanh </a:t>
            </a:r>
            <a:r>
              <a:rPr lang="ko-KR" altLang="en-US" sz="1600" dirty="0"/>
              <a:t>함수 사용하고</a:t>
            </a:r>
            <a:r>
              <a:rPr lang="en-US" altLang="ko-KR" sz="1600" dirty="0"/>
              <a:t>, </a:t>
            </a:r>
          </a:p>
          <a:p>
            <a:r>
              <a:rPr lang="en-US" altLang="ko-KR" sz="1600" dirty="0"/>
              <a:t>       </a:t>
            </a:r>
            <a:r>
              <a:rPr lang="ko-KR" altLang="en-US" sz="1600" dirty="0"/>
              <a:t>레이블의 스케일을 적정 범위로 조정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30550288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 txBox="1">
            <a:spLocks/>
          </p:cNvSpPr>
          <p:nvPr/>
        </p:nvSpPr>
        <p:spPr>
          <a:xfrm>
            <a:off x="224636" y="153624"/>
            <a:ext cx="7398397" cy="528831"/>
          </a:xfrm>
          <a:prstGeom prst="rect">
            <a:avLst/>
          </a:prstGeom>
          <a:ln>
            <a:noFill/>
          </a:ln>
        </p:spPr>
        <p:txBody>
          <a:bodyPr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spc="-110" dirty="0">
                <a:latin typeface="HY헤드라인M" panose="02030600000101010101" pitchFamily="18" charset="-127"/>
                <a:ea typeface="HY헤드라인M" panose="02030600000101010101" pitchFamily="18" charset="-127"/>
                <a:cs typeface="KoPubWorld돋움체_Pro Bold" panose="00000800000000000000" pitchFamily="50" charset="-127"/>
              </a:rPr>
              <a:t>10.1.5 </a:t>
            </a:r>
            <a:r>
              <a:rPr lang="ko-KR" altLang="en-US" sz="2800" spc="-110" dirty="0">
                <a:latin typeface="HY헤드라인M" panose="02030600000101010101" pitchFamily="18" charset="-127"/>
                <a:ea typeface="HY헤드라인M" panose="02030600000101010101" pitchFamily="18" charset="-127"/>
                <a:cs typeface="KoPubWorld돋움체_Pro Bold" panose="00000800000000000000" pitchFamily="50" charset="-127"/>
              </a:rPr>
              <a:t>회귀를 위한 다층 퍼셉트론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D380D-D4EB-4125-828A-7A3AAE17E7CC}" type="slidenum">
              <a:rPr lang="ko-KR" altLang="en-US" smtClean="0"/>
              <a:pPr/>
              <a:t>9</a:t>
            </a:fld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93556" y="989175"/>
            <a:ext cx="77677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ym typeface="Symbol" panose="05050102010706020507" pitchFamily="18" charset="2"/>
              </a:rPr>
              <a:t> 훈련에 사용하는 손실함수</a:t>
            </a:r>
            <a:endParaRPr lang="ko-KR" altLang="en-US" sz="2000" dirty="0"/>
          </a:p>
        </p:txBody>
      </p:sp>
      <p:sp>
        <p:nvSpPr>
          <p:cNvPr id="14" name="직사각형 13"/>
          <p:cNvSpPr/>
          <p:nvPr/>
        </p:nvSpPr>
        <p:spPr>
          <a:xfrm>
            <a:off x="778559" y="1389285"/>
            <a:ext cx="7416317" cy="1991693"/>
          </a:xfrm>
          <a:prstGeom prst="rect">
            <a:avLst/>
          </a:prstGeom>
          <a:solidFill>
            <a:srgbClr val="00B050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/>
              <a:t>  </a:t>
            </a:r>
            <a:r>
              <a:rPr lang="en-US" altLang="ko-KR" sz="1600" dirty="0"/>
              <a:t>MSE(Mean Square Error, </a:t>
            </a:r>
            <a:r>
              <a:rPr lang="ko-KR" altLang="en-US" sz="1600" dirty="0"/>
              <a:t>평균제곱오차</a:t>
            </a:r>
            <a:r>
              <a:rPr lang="en-US" altLang="ko-KR" sz="1600" dirty="0"/>
              <a:t>): </a:t>
            </a:r>
            <a:r>
              <a:rPr lang="ko-KR" altLang="en-US" sz="1600" dirty="0"/>
              <a:t>전형적인</a:t>
            </a:r>
            <a:r>
              <a:rPr lang="en-US" altLang="ko-KR" sz="1600" dirty="0"/>
              <a:t> </a:t>
            </a:r>
            <a:r>
              <a:rPr lang="ko-KR" altLang="en-US" sz="1600" dirty="0"/>
              <a:t>손실함수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en-US" altLang="ko-KR" sz="1600" dirty="0"/>
              <a:t>  MAE(Mean Absolute Error, </a:t>
            </a:r>
            <a:r>
              <a:rPr lang="ko-KR" altLang="en-US" sz="1600" dirty="0"/>
              <a:t>평균절대오차</a:t>
            </a:r>
            <a:r>
              <a:rPr lang="en-US" altLang="ko-KR" sz="1600" dirty="0"/>
              <a:t>): </a:t>
            </a:r>
            <a:r>
              <a:rPr lang="ko-KR" altLang="en-US" sz="1600" dirty="0"/>
              <a:t>훈련세트에 이상치가 많을 때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en-US" altLang="ko-KR" sz="1600" dirty="0"/>
              <a:t>  Huber Loss Function : </a:t>
            </a:r>
            <a:r>
              <a:rPr lang="ko-KR" altLang="en-US" sz="1600" dirty="0"/>
              <a:t>훈련세트에</a:t>
            </a:r>
            <a:r>
              <a:rPr lang="en-US" altLang="ko-KR" sz="1600" dirty="0"/>
              <a:t> </a:t>
            </a:r>
            <a:r>
              <a:rPr lang="ko-KR" altLang="en-US" sz="1600" dirty="0"/>
              <a:t>이상치가 많을 때</a:t>
            </a:r>
            <a:endParaRPr lang="en-US" altLang="ko-KR" sz="1600" dirty="0"/>
          </a:p>
          <a:p>
            <a:r>
              <a:rPr lang="en-US" altLang="ko-KR" sz="1600" dirty="0"/>
              <a:t>      </a:t>
            </a:r>
            <a:r>
              <a:rPr lang="ko-KR" altLang="en-US" sz="1600" dirty="0"/>
              <a:t>오차 임계값</a:t>
            </a:r>
            <a:r>
              <a:rPr lang="en-US" altLang="ko-KR" sz="1600" dirty="0"/>
              <a:t>,</a:t>
            </a:r>
            <a:r>
              <a:rPr lang="ko-KR" altLang="en-US" sz="1600" dirty="0"/>
              <a:t> </a:t>
            </a:r>
            <a:r>
              <a:rPr lang="ko-KR" altLang="en-US" sz="1600" dirty="0">
                <a:sym typeface="Symbol" panose="05050102010706020507" pitchFamily="18" charset="2"/>
              </a:rPr>
              <a:t> </a:t>
            </a:r>
            <a:r>
              <a:rPr lang="en-US" altLang="ko-KR" sz="1600" dirty="0">
                <a:sym typeface="Symbol" panose="05050102010706020507" pitchFamily="18" charset="2"/>
              </a:rPr>
              <a:t>(</a:t>
            </a:r>
            <a:r>
              <a:rPr lang="ko-KR" altLang="en-US" sz="1600" dirty="0">
                <a:sym typeface="Symbol" panose="05050102010706020507" pitchFamily="18" charset="2"/>
              </a:rPr>
              <a:t>전형적으로 </a:t>
            </a:r>
            <a:r>
              <a:rPr lang="en-US" altLang="ko-KR" sz="1600" dirty="0">
                <a:sym typeface="Symbol" panose="05050102010706020507" pitchFamily="18" charset="2"/>
              </a:rPr>
              <a:t>1</a:t>
            </a:r>
            <a:r>
              <a:rPr lang="ko-KR" altLang="en-US" sz="1600" dirty="0">
                <a:sym typeface="Symbol" panose="05050102010706020507" pitchFamily="18" charset="2"/>
              </a:rPr>
              <a:t>로 설정</a:t>
            </a:r>
            <a:r>
              <a:rPr lang="en-US" altLang="ko-KR" sz="1600" dirty="0">
                <a:sym typeface="Symbol" panose="05050102010706020507" pitchFamily="18" charset="2"/>
              </a:rPr>
              <a:t>)</a:t>
            </a:r>
          </a:p>
          <a:p>
            <a:r>
              <a:rPr lang="en-US" altLang="ko-KR" sz="1600" dirty="0"/>
              <a:t>      if </a:t>
            </a:r>
            <a:r>
              <a:rPr lang="en-US" altLang="ko-KR" sz="1600" dirty="0">
                <a:sym typeface="Symbol" panose="05050102010706020507" pitchFamily="18" charset="2"/>
              </a:rPr>
              <a:t> &lt; ,  2</a:t>
            </a:r>
            <a:r>
              <a:rPr lang="ko-KR" altLang="en-US" sz="1600" dirty="0">
                <a:sym typeface="Symbol" panose="05050102010706020507" pitchFamily="18" charset="2"/>
              </a:rPr>
              <a:t>차 함수 </a:t>
            </a:r>
            <a:r>
              <a:rPr lang="en-US" altLang="ko-KR" sz="1600" dirty="0">
                <a:sym typeface="Symbol" panose="05050102010706020507" pitchFamily="18" charset="2"/>
              </a:rPr>
              <a:t>(</a:t>
            </a:r>
            <a:r>
              <a:rPr lang="ko-KR" altLang="en-US" sz="1600" dirty="0">
                <a:sym typeface="Symbol" panose="05050102010706020507" pitchFamily="18" charset="2"/>
              </a:rPr>
              <a:t>더 빠르고 정확한 수렴</a:t>
            </a:r>
            <a:r>
              <a:rPr lang="en-US" altLang="ko-KR" sz="1600" dirty="0">
                <a:sym typeface="Symbol" panose="05050102010706020507" pitchFamily="18" charset="2"/>
              </a:rPr>
              <a:t>)</a:t>
            </a:r>
          </a:p>
          <a:p>
            <a:r>
              <a:rPr lang="en-US" altLang="ko-KR" sz="1600" dirty="0">
                <a:sym typeface="Symbol" panose="05050102010706020507" pitchFamily="18" charset="2"/>
              </a:rPr>
              <a:t>      if  &gt; , </a:t>
            </a:r>
            <a:r>
              <a:rPr lang="ko-KR" altLang="en-US" sz="1600" dirty="0">
                <a:sym typeface="Symbol" panose="05050102010706020507" pitchFamily="18" charset="2"/>
              </a:rPr>
              <a:t>선형 함수</a:t>
            </a:r>
            <a:r>
              <a:rPr lang="en-US" altLang="ko-KR" sz="1600" dirty="0">
                <a:sym typeface="Symbol" panose="05050102010706020507" pitchFamily="18" charset="2"/>
              </a:rPr>
              <a:t> (MSE</a:t>
            </a:r>
            <a:r>
              <a:rPr lang="ko-KR" altLang="en-US" sz="1600" dirty="0">
                <a:sym typeface="Symbol" panose="05050102010706020507" pitchFamily="18" charset="2"/>
              </a:rPr>
              <a:t>보다</a:t>
            </a:r>
            <a:r>
              <a:rPr lang="en-US" altLang="ko-KR" sz="1600" dirty="0">
                <a:sym typeface="Symbol" panose="05050102010706020507" pitchFamily="18" charset="2"/>
              </a:rPr>
              <a:t> </a:t>
            </a:r>
            <a:r>
              <a:rPr lang="ko-KR" altLang="en-US" sz="1600" dirty="0">
                <a:sym typeface="Symbol" panose="05050102010706020507" pitchFamily="18" charset="2"/>
              </a:rPr>
              <a:t>이상치에 덜 민감</a:t>
            </a:r>
            <a:r>
              <a:rPr lang="en-US" altLang="ko-KR" sz="1600" dirty="0">
                <a:sym typeface="Symbol" panose="05050102010706020507" pitchFamily="18" charset="2"/>
              </a:rPr>
              <a:t>)</a:t>
            </a:r>
            <a:endParaRPr lang="en-US" altLang="ko-KR" sz="1600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0080706"/>
              </p:ext>
            </p:extLst>
          </p:nvPr>
        </p:nvGraphicFramePr>
        <p:xfrm>
          <a:off x="1399303" y="3838098"/>
          <a:ext cx="6096000" cy="26643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6197">
                  <a:extLst>
                    <a:ext uri="{9D8B030D-6E8A-4147-A177-3AD203B41FA5}">
                      <a16:colId xmlns:a16="http://schemas.microsoft.com/office/drawing/2014/main" val="1087689936"/>
                    </a:ext>
                  </a:extLst>
                </a:gridCol>
                <a:gridCol w="4129803">
                  <a:extLst>
                    <a:ext uri="{9D8B030D-6E8A-4147-A177-3AD203B41FA5}">
                      <a16:colId xmlns:a16="http://schemas.microsoft.com/office/drawing/2014/main" val="124749233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Hyperparameter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General</a:t>
                      </a:r>
                      <a:r>
                        <a:rPr lang="en-US" altLang="ko-KR" sz="1400" baseline="0" dirty="0"/>
                        <a:t> Value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0432602"/>
                  </a:ext>
                </a:extLst>
              </a:tr>
              <a:tr h="27670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/>
                        <a:t>입력 뉴런 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 err="1"/>
                        <a:t>특성마다</a:t>
                      </a:r>
                      <a:r>
                        <a:rPr lang="ko-KR" altLang="en-US" sz="1400" dirty="0"/>
                        <a:t> 하나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0288710"/>
                  </a:ext>
                </a:extLst>
              </a:tr>
              <a:tr h="28940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/>
                        <a:t>은닉층 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/>
                        <a:t>문제에 따라 다름</a:t>
                      </a:r>
                      <a:r>
                        <a:rPr lang="en-US" altLang="ko-KR" sz="1400" dirty="0"/>
                        <a:t>, 1~5</a:t>
                      </a:r>
                      <a:r>
                        <a:rPr lang="ko-KR" altLang="en-US" sz="1400" dirty="0"/>
                        <a:t>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7598793"/>
                  </a:ext>
                </a:extLst>
              </a:tr>
              <a:tr h="27035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/>
                        <a:t>은닉층의 뉴런 수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/>
                        <a:t>문제에 따라 다름</a:t>
                      </a:r>
                      <a:r>
                        <a:rPr lang="en-US" altLang="ko-KR" sz="1400" dirty="0"/>
                        <a:t>, 10~100</a:t>
                      </a:r>
                      <a:r>
                        <a:rPr lang="ko-KR" altLang="en-US" sz="1400" dirty="0"/>
                        <a:t>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6843186"/>
                  </a:ext>
                </a:extLst>
              </a:tr>
              <a:tr h="28305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/>
                        <a:t>출력 뉴런 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/>
                        <a:t>예측차원마다 </a:t>
                      </a:r>
                      <a:r>
                        <a:rPr lang="en-US" altLang="ko-KR" sz="1400" dirty="0"/>
                        <a:t>1</a:t>
                      </a:r>
                      <a:r>
                        <a:rPr lang="ko-KR" altLang="en-US" sz="1400" dirty="0"/>
                        <a:t>개씩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9741025"/>
                  </a:ext>
                </a:extLst>
              </a:tr>
              <a:tr h="28305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/>
                        <a:t>은닉층의 활성화 함수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/>
                        <a:t>ReLU (or SELU)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8763487"/>
                  </a:ext>
                </a:extLst>
              </a:tr>
              <a:tr h="50530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/>
                        <a:t>출력층의 활성화 함수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/>
                        <a:t>없음</a:t>
                      </a:r>
                      <a:r>
                        <a:rPr lang="en-US" altLang="ko-KR" sz="1400" dirty="0"/>
                        <a:t>; </a:t>
                      </a:r>
                      <a:r>
                        <a:rPr lang="ko-KR" altLang="en-US" sz="1400" dirty="0"/>
                        <a:t>양수이면</a:t>
                      </a:r>
                      <a:r>
                        <a:rPr lang="ko-KR" altLang="en-US" sz="1400" baseline="0" dirty="0"/>
                        <a:t> </a:t>
                      </a:r>
                      <a:r>
                        <a:rPr lang="en-US" altLang="ko-KR" sz="1400" baseline="0" dirty="0"/>
                        <a:t>ReLU/Softplus </a:t>
                      </a:r>
                      <a:r>
                        <a:rPr lang="ko-KR" altLang="en-US" sz="1400" baseline="0" dirty="0"/>
                        <a:t>함수</a:t>
                      </a:r>
                      <a:r>
                        <a:rPr lang="en-US" altLang="ko-KR" sz="1400" baseline="0" dirty="0"/>
                        <a:t>;</a:t>
                      </a:r>
                    </a:p>
                    <a:p>
                      <a:pPr algn="l" latinLnBrk="1"/>
                      <a:r>
                        <a:rPr lang="ko-KR" altLang="en-US" sz="1400" baseline="0" dirty="0"/>
                        <a:t>상하한 제한 값이면 </a:t>
                      </a:r>
                      <a:r>
                        <a:rPr lang="en-US" altLang="ko-KR" sz="1400" baseline="0" dirty="0"/>
                        <a:t>Logistic/tanh </a:t>
                      </a:r>
                      <a:r>
                        <a:rPr lang="ko-KR" altLang="en-US" sz="1400" baseline="0" dirty="0"/>
                        <a:t>함수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988970"/>
                  </a:ext>
                </a:extLst>
              </a:tr>
              <a:tr h="31734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/>
                        <a:t>손실 함수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/>
                        <a:t>MSE;</a:t>
                      </a:r>
                      <a:r>
                        <a:rPr lang="en-US" altLang="ko-KR" sz="1400" baseline="0" dirty="0"/>
                        <a:t> </a:t>
                      </a:r>
                      <a:r>
                        <a:rPr lang="ko-KR" altLang="en-US" sz="1400" baseline="0" dirty="0" err="1"/>
                        <a:t>이상치있으면</a:t>
                      </a:r>
                      <a:r>
                        <a:rPr lang="ko-KR" altLang="en-US" sz="1400" baseline="0" dirty="0"/>
                        <a:t> </a:t>
                      </a:r>
                      <a:r>
                        <a:rPr lang="en-US" altLang="ko-KR" sz="1400" baseline="0" dirty="0"/>
                        <a:t>MAE/Huber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661173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2601957" y="3468766"/>
            <a:ext cx="34708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표 </a:t>
            </a:r>
            <a:r>
              <a:rPr lang="en-US" altLang="ko-KR" sz="1600" dirty="0"/>
              <a:t>10-1. </a:t>
            </a:r>
            <a:r>
              <a:rPr lang="ko-KR" altLang="en-US" sz="1600" dirty="0"/>
              <a:t>회귀 </a:t>
            </a:r>
            <a:r>
              <a:rPr lang="en-US" altLang="ko-KR" sz="1600" dirty="0"/>
              <a:t>MLP</a:t>
            </a:r>
            <a:r>
              <a:rPr lang="ko-KR" altLang="en-US" sz="1600" dirty="0"/>
              <a:t>의 전형적인 구조</a:t>
            </a:r>
          </a:p>
        </p:txBody>
      </p:sp>
    </p:spTree>
    <p:extLst>
      <p:ext uri="{BB962C8B-B14F-4D97-AF65-F5344CB8AC3E}">
        <p14:creationId xmlns:p14="http://schemas.microsoft.com/office/powerpoint/2010/main" val="3783479215"/>
      </p:ext>
    </p:extLst>
  </p:cSld>
  <p:clrMapOvr>
    <a:masterClrMapping/>
  </p:clrMapOvr>
</p:sld>
</file>

<file path=ppt/theme/theme1.xml><?xml version="1.0" encoding="utf-8"?>
<a:theme xmlns:a="http://schemas.openxmlformats.org/drawingml/2006/main" name="테마2">
  <a:themeElements>
    <a:clrScheme name="사용자 지정 4">
      <a:dk1>
        <a:srgbClr val="000000"/>
      </a:dk1>
      <a:lt1>
        <a:srgbClr val="FFFFFF"/>
      </a:lt1>
      <a:dk2>
        <a:srgbClr val="333333"/>
      </a:dk2>
      <a:lt2>
        <a:srgbClr val="C0C0C0"/>
      </a:lt2>
      <a:accent1>
        <a:srgbClr val="013F78"/>
      </a:accent1>
      <a:accent2>
        <a:srgbClr val="0060B6"/>
      </a:accent2>
      <a:accent3>
        <a:srgbClr val="2979CE"/>
      </a:accent3>
      <a:accent4>
        <a:srgbClr val="6BA8DF"/>
      </a:accent4>
      <a:accent5>
        <a:srgbClr val="F46516"/>
      </a:accent5>
      <a:accent6>
        <a:srgbClr val="F4AD03"/>
      </a:accent6>
      <a:hlink>
        <a:srgbClr val="2979CE"/>
      </a:hlink>
      <a:folHlink>
        <a:srgbClr val="0060B6"/>
      </a:folHlink>
    </a:clrScheme>
    <a:fontScheme name="사용자 지정 3">
      <a:majorFont>
        <a:latin typeface="KoPub돋움체 Medium"/>
        <a:ea typeface="KoPub돋움체 Medium"/>
        <a:cs typeface=""/>
      </a:majorFont>
      <a:minorFont>
        <a:latin typeface="KoPub돋움체 Medium"/>
        <a:ea typeface="KoPub돋움체 Medium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6350">
          <a:solidFill>
            <a:schemeClr val="bg1">
              <a:lumMod val="65000"/>
            </a:schemeClr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테마2" id="{E949CA17-7667-47BA-9B2E-07CE3EE9A91D}" vid="{B1CB9DF5-DBAD-499B-A243-CBD362C23214}"/>
    </a:ext>
  </a:extLst>
</a:theme>
</file>

<file path=ppt/theme/theme2.xml><?xml version="1.0" encoding="utf-8"?>
<a:theme xmlns:a="http://schemas.openxmlformats.org/drawingml/2006/main" name="2_Office 테마">
  <a:themeElements>
    <a:clrScheme name="사용자 지정 4">
      <a:dk1>
        <a:srgbClr val="000000"/>
      </a:dk1>
      <a:lt1>
        <a:srgbClr val="FFFFFF"/>
      </a:lt1>
      <a:dk2>
        <a:srgbClr val="333333"/>
      </a:dk2>
      <a:lt2>
        <a:srgbClr val="C0C0C0"/>
      </a:lt2>
      <a:accent1>
        <a:srgbClr val="013F78"/>
      </a:accent1>
      <a:accent2>
        <a:srgbClr val="0060B6"/>
      </a:accent2>
      <a:accent3>
        <a:srgbClr val="2979CE"/>
      </a:accent3>
      <a:accent4>
        <a:srgbClr val="6BA8DF"/>
      </a:accent4>
      <a:accent5>
        <a:srgbClr val="F46516"/>
      </a:accent5>
      <a:accent6>
        <a:srgbClr val="F4AD03"/>
      </a:accent6>
      <a:hlink>
        <a:srgbClr val="2979CE"/>
      </a:hlink>
      <a:folHlink>
        <a:srgbClr val="0060B6"/>
      </a:folHlink>
    </a:clrScheme>
    <a:fontScheme name="사용자 지정 3">
      <a:majorFont>
        <a:latin typeface="KoPub돋움체 Medium"/>
        <a:ea typeface="KoPub돋움체 Medium"/>
        <a:cs typeface=""/>
      </a:majorFont>
      <a:minorFont>
        <a:latin typeface="KoPub돋움체 Medium"/>
        <a:ea typeface="KoPub돋움체 Medium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6350">
          <a:solidFill>
            <a:schemeClr val="bg1">
              <a:lumMod val="65000"/>
            </a:schemeClr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3_Office 테마">
  <a:themeElements>
    <a:clrScheme name="사용자 지정 4">
      <a:dk1>
        <a:srgbClr val="000000"/>
      </a:dk1>
      <a:lt1>
        <a:srgbClr val="FFFFFF"/>
      </a:lt1>
      <a:dk2>
        <a:srgbClr val="333333"/>
      </a:dk2>
      <a:lt2>
        <a:srgbClr val="C0C0C0"/>
      </a:lt2>
      <a:accent1>
        <a:srgbClr val="013F78"/>
      </a:accent1>
      <a:accent2>
        <a:srgbClr val="0060B6"/>
      </a:accent2>
      <a:accent3>
        <a:srgbClr val="2979CE"/>
      </a:accent3>
      <a:accent4>
        <a:srgbClr val="6BA8DF"/>
      </a:accent4>
      <a:accent5>
        <a:srgbClr val="F46516"/>
      </a:accent5>
      <a:accent6>
        <a:srgbClr val="F4AD03"/>
      </a:accent6>
      <a:hlink>
        <a:srgbClr val="2979CE"/>
      </a:hlink>
      <a:folHlink>
        <a:srgbClr val="0060B6"/>
      </a:folHlink>
    </a:clrScheme>
    <a:fontScheme name="사용자 지정 3">
      <a:majorFont>
        <a:latin typeface="KoPub돋움체 Medium"/>
        <a:ea typeface="KoPub돋움체 Medium"/>
        <a:cs typeface=""/>
      </a:majorFont>
      <a:minorFont>
        <a:latin typeface="KoPub돋움체 Medium"/>
        <a:ea typeface="KoPub돋움체 Medium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6350">
          <a:solidFill>
            <a:schemeClr val="bg1">
              <a:lumMod val="65000"/>
            </a:schemeClr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1_테마2">
  <a:themeElements>
    <a:clrScheme name="사용자 지정 4">
      <a:dk1>
        <a:srgbClr val="000000"/>
      </a:dk1>
      <a:lt1>
        <a:srgbClr val="FFFFFF"/>
      </a:lt1>
      <a:dk2>
        <a:srgbClr val="333333"/>
      </a:dk2>
      <a:lt2>
        <a:srgbClr val="C0C0C0"/>
      </a:lt2>
      <a:accent1>
        <a:srgbClr val="013F78"/>
      </a:accent1>
      <a:accent2>
        <a:srgbClr val="0060B6"/>
      </a:accent2>
      <a:accent3>
        <a:srgbClr val="2979CE"/>
      </a:accent3>
      <a:accent4>
        <a:srgbClr val="6BA8DF"/>
      </a:accent4>
      <a:accent5>
        <a:srgbClr val="F46516"/>
      </a:accent5>
      <a:accent6>
        <a:srgbClr val="F4AD03"/>
      </a:accent6>
      <a:hlink>
        <a:srgbClr val="2979CE"/>
      </a:hlink>
      <a:folHlink>
        <a:srgbClr val="0060B6"/>
      </a:folHlink>
    </a:clrScheme>
    <a:fontScheme name="사용자 지정 3">
      <a:majorFont>
        <a:latin typeface="KoPub돋움체 Medium"/>
        <a:ea typeface="KoPub돋움체 Medium"/>
        <a:cs typeface=""/>
      </a:majorFont>
      <a:minorFont>
        <a:latin typeface="KoPub돋움체 Medium"/>
        <a:ea typeface="KoPub돋움체 Medium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6350">
          <a:solidFill>
            <a:schemeClr val="bg1">
              <a:lumMod val="65000"/>
            </a:schemeClr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테마2" id="{E949CA17-7667-47BA-9B2E-07CE3EE9A91D}" vid="{B1CB9DF5-DBAD-499B-A243-CBD362C23214}"/>
    </a:ext>
  </a:extLst>
</a:theme>
</file>

<file path=ppt/theme/theme6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테마2</Template>
  <TotalTime>9832</TotalTime>
  <Words>1273</Words>
  <Application>Microsoft Office PowerPoint</Application>
  <PresentationFormat>화면 슬라이드 쇼(4:3)</PresentationFormat>
  <Paragraphs>194</Paragraphs>
  <Slides>12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5</vt:i4>
      </vt:variant>
      <vt:variant>
        <vt:lpstr>슬라이드 제목</vt:lpstr>
      </vt:variant>
      <vt:variant>
        <vt:i4>12</vt:i4>
      </vt:variant>
    </vt:vector>
  </HeadingPairs>
  <TitlesOfParts>
    <vt:vector size="28" baseType="lpstr">
      <vt:lpstr>HY견고딕</vt:lpstr>
      <vt:lpstr>HY헤드라인M</vt:lpstr>
      <vt:lpstr>KoPubWorld돋움체 Medium</vt:lpstr>
      <vt:lpstr>KoPubWorld돋움체_Pro Bold</vt:lpstr>
      <vt:lpstr>KoPub돋움체 Bold</vt:lpstr>
      <vt:lpstr>KoPub돋움체 Medium</vt:lpstr>
      <vt:lpstr>맑은 고딕</vt:lpstr>
      <vt:lpstr>Arial</vt:lpstr>
      <vt:lpstr>Cambria Math</vt:lpstr>
      <vt:lpstr>Symbol</vt:lpstr>
      <vt:lpstr>Wingdings</vt:lpstr>
      <vt:lpstr>테마2</vt:lpstr>
      <vt:lpstr>2_Office 테마</vt:lpstr>
      <vt:lpstr>3_Office 테마</vt:lpstr>
      <vt:lpstr>디자인 사용자 지정</vt:lpstr>
      <vt:lpstr>1_테마2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user</cp:lastModifiedBy>
  <cp:revision>575</cp:revision>
  <cp:lastPrinted>2022-07-06T04:49:28Z</cp:lastPrinted>
  <dcterms:created xsi:type="dcterms:W3CDTF">2021-10-13T01:46:55Z</dcterms:created>
  <dcterms:modified xsi:type="dcterms:W3CDTF">2022-07-06T05:12:38Z</dcterms:modified>
</cp:coreProperties>
</file>